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49"/>
  </p:notesMasterIdLst>
  <p:handoutMasterIdLst>
    <p:handoutMasterId r:id="rId50"/>
  </p:handoutMasterIdLst>
  <p:sldIdLst>
    <p:sldId id="256" r:id="rId5"/>
    <p:sldId id="270" r:id="rId6"/>
    <p:sldId id="257" r:id="rId7"/>
    <p:sldId id="299" r:id="rId8"/>
    <p:sldId id="301" r:id="rId9"/>
    <p:sldId id="258" r:id="rId10"/>
    <p:sldId id="259" r:id="rId11"/>
    <p:sldId id="263" r:id="rId12"/>
    <p:sldId id="264" r:id="rId13"/>
    <p:sldId id="265" r:id="rId14"/>
    <p:sldId id="266" r:id="rId15"/>
    <p:sldId id="261" r:id="rId16"/>
    <p:sldId id="268" r:id="rId17"/>
    <p:sldId id="269" r:id="rId18"/>
    <p:sldId id="262" r:id="rId19"/>
    <p:sldId id="272" r:id="rId20"/>
    <p:sldId id="273" r:id="rId21"/>
    <p:sldId id="267" r:id="rId22"/>
    <p:sldId id="284" r:id="rId23"/>
    <p:sldId id="276" r:id="rId24"/>
    <p:sldId id="285" r:id="rId25"/>
    <p:sldId id="291" r:id="rId26"/>
    <p:sldId id="277" r:id="rId27"/>
    <p:sldId id="278" r:id="rId28"/>
    <p:sldId id="279" r:id="rId29"/>
    <p:sldId id="274" r:id="rId30"/>
    <p:sldId id="287" r:id="rId31"/>
    <p:sldId id="288" r:id="rId32"/>
    <p:sldId id="289" r:id="rId33"/>
    <p:sldId id="286" r:id="rId34"/>
    <p:sldId id="281" r:id="rId35"/>
    <p:sldId id="282" r:id="rId36"/>
    <p:sldId id="283" r:id="rId37"/>
    <p:sldId id="290" r:id="rId38"/>
    <p:sldId id="302" r:id="rId39"/>
    <p:sldId id="293" r:id="rId40"/>
    <p:sldId id="294" r:id="rId41"/>
    <p:sldId id="295" r:id="rId42"/>
    <p:sldId id="296" r:id="rId43"/>
    <p:sldId id="297" r:id="rId44"/>
    <p:sldId id="300" r:id="rId45"/>
    <p:sldId id="298" r:id="rId46"/>
    <p:sldId id="260" r:id="rId47"/>
    <p:sldId id="303" r:id="rId48"/>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8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1" d="100"/>
          <a:sy n="111" d="100"/>
        </p:scale>
        <p:origin x="2226" y="96"/>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rtlCol="0"/>
        <a:lstStyle/>
        <a:p>
          <a:pPr rtl="0"/>
          <a:endParaRPr lang="en-US"/>
        </a:p>
      </dgm:t>
    </dgm:pt>
    <dgm:pt modelId="{B633A646-2062-4841-AF18-847B074C6716}">
      <dgm:prSet/>
      <dgm:spPr/>
      <dgm:t>
        <a:bodyPr rtlCol="0"/>
        <a:lstStyle/>
        <a:p>
          <a:pPr>
            <a:lnSpc>
              <a:spcPct val="100000"/>
            </a:lnSpc>
          </a:pPr>
          <a:r>
            <a:rPr lang="pt-BR" noProof="0" dirty="0">
              <a:solidFill>
                <a:schemeClr val="bg1"/>
              </a:solidFill>
              <a:effectLst>
                <a:glow rad="152400">
                  <a:schemeClr val="bg1">
                    <a:alpha val="19000"/>
                  </a:schemeClr>
                </a:glow>
              </a:effectLst>
            </a:rPr>
            <a:t>O que é relatório, como analisá-lo, interpretá-lo e utilizá-lo</a:t>
          </a:r>
        </a:p>
      </dgm:t>
    </dgm:pt>
    <dgm:pt modelId="{DB4A5689-BD48-4D3D-8017-D1E3C49B0DDB}" type="parTrans" cxnId="{56ADA02B-9055-4F39-B74D-2D556F11DDB6}">
      <dgm:prSet/>
      <dgm:spPr/>
      <dgm:t>
        <a:bodyPr rtlCol="0"/>
        <a:lstStyle/>
        <a:p>
          <a:pPr rtl="0"/>
          <a:endParaRPr lang="pt-BR" noProof="0" dirty="0">
            <a:solidFill>
              <a:schemeClr val="bg1"/>
            </a:solidFill>
            <a:effectLst>
              <a:glow rad="152400">
                <a:schemeClr val="bg1">
                  <a:alpha val="19000"/>
                </a:schemeClr>
              </a:glow>
            </a:effectLst>
          </a:endParaRPr>
        </a:p>
      </dgm:t>
    </dgm:pt>
    <dgm:pt modelId="{1397C75F-5FD8-4120-9A24-A246D042942B}" type="sibTrans" cxnId="{56ADA02B-9055-4F39-B74D-2D556F11DDB6}">
      <dgm:prSet/>
      <dgm:spPr/>
      <dgm:t>
        <a:bodyPr rtlCol="0"/>
        <a:lstStyle/>
        <a:p>
          <a:pPr rtl="0"/>
          <a:endParaRPr lang="pt-BR" noProof="0" dirty="0">
            <a:solidFill>
              <a:schemeClr val="bg1"/>
            </a:solidFill>
            <a:effectLst>
              <a:glow rad="152400">
                <a:schemeClr val="bg1">
                  <a:alpha val="19000"/>
                </a:schemeClr>
              </a:glow>
            </a:effectLst>
          </a:endParaRPr>
        </a:p>
      </dgm:t>
    </dgm:pt>
    <dgm:pt modelId="{14BC708E-A0A1-4102-88E4-E75128B4E51E}">
      <dgm:prSet/>
      <dgm:spPr/>
      <dgm:t>
        <a:bodyPr/>
        <a:lstStyle/>
        <a:p>
          <a:pPr>
            <a:lnSpc>
              <a:spcPct val="100000"/>
            </a:lnSpc>
          </a:pPr>
          <a:r>
            <a:rPr lang="pt-BR" noProof="0" dirty="0">
              <a:solidFill>
                <a:schemeClr val="bg1"/>
              </a:solidFill>
              <a:effectLst>
                <a:glow rad="152400">
                  <a:schemeClr val="bg1">
                    <a:alpha val="19000"/>
                  </a:schemeClr>
                </a:glow>
              </a:effectLst>
            </a:rPr>
            <a:t>TMA, TMO, TME</a:t>
          </a:r>
          <a:endParaRPr lang="pt-BR" noProof="0" dirty="0"/>
        </a:p>
      </dgm:t>
    </dgm:pt>
    <dgm:pt modelId="{CF221EFF-354A-47A9-A498-1F0BBF01ECB8}" type="parTrans" cxnId="{EB9839C5-F324-41C4-8950-5284E09FB71E}">
      <dgm:prSet/>
      <dgm:spPr/>
      <dgm:t>
        <a:bodyPr rtlCol="0"/>
        <a:lstStyle/>
        <a:p>
          <a:pPr rtl="0"/>
          <a:endParaRPr lang="pt-BR" noProof="0" dirty="0">
            <a:solidFill>
              <a:schemeClr val="bg1"/>
            </a:solidFill>
            <a:effectLst>
              <a:glow rad="152400">
                <a:schemeClr val="bg1">
                  <a:alpha val="19000"/>
                </a:schemeClr>
              </a:glow>
            </a:effectLst>
          </a:endParaRPr>
        </a:p>
      </dgm:t>
    </dgm:pt>
    <dgm:pt modelId="{7519C821-85FB-4CA3-BEB5-E4BFBC529B83}" type="sibTrans" cxnId="{EB9839C5-F324-41C4-8950-5284E09FB71E}">
      <dgm:prSet/>
      <dgm:spPr/>
      <dgm:t>
        <a:bodyPr rtlCol="0"/>
        <a:lstStyle/>
        <a:p>
          <a:pPr rtl="0"/>
          <a:endParaRPr lang="pt-BR" noProof="0" dirty="0">
            <a:solidFill>
              <a:schemeClr val="bg1"/>
            </a:solidFill>
            <a:effectLst>
              <a:glow rad="152400">
                <a:schemeClr val="bg1">
                  <a:alpha val="19000"/>
                </a:schemeClr>
              </a:glow>
            </a:effectLst>
          </a:endParaRPr>
        </a:p>
      </dgm:t>
    </dgm:pt>
    <dgm:pt modelId="{C6D21269-399B-4BA2-8621-C7B9DA1E1B8F}">
      <dgm:prSet/>
      <dgm:spPr/>
      <dgm:t>
        <a:bodyPr rtlCol="0"/>
        <a:lstStyle/>
        <a:p>
          <a:pPr>
            <a:lnSpc>
              <a:spcPct val="100000"/>
            </a:lnSpc>
          </a:pPr>
          <a:r>
            <a:rPr lang="pt-BR" noProof="0" dirty="0">
              <a:solidFill>
                <a:schemeClr val="bg1"/>
              </a:solidFill>
              <a:effectLst>
                <a:glow rad="152400">
                  <a:schemeClr val="bg1">
                    <a:alpha val="19000"/>
                  </a:schemeClr>
                </a:glow>
              </a:effectLst>
            </a:rPr>
            <a:t>KPI – O que é?</a:t>
          </a:r>
        </a:p>
      </dgm:t>
    </dgm:pt>
    <dgm:pt modelId="{AA3929B3-1058-4240-AD5D-9518D4976567}" type="parTrans" cxnId="{E4AD895B-72A4-4A6B-A7F4-C77A53EC51BC}">
      <dgm:prSet/>
      <dgm:spPr/>
      <dgm:t>
        <a:bodyPr rtlCol="0"/>
        <a:lstStyle/>
        <a:p>
          <a:pPr rtl="0"/>
          <a:endParaRPr lang="pt-BR" noProof="0" dirty="0">
            <a:solidFill>
              <a:schemeClr val="bg1"/>
            </a:solidFill>
            <a:effectLst>
              <a:glow rad="152400">
                <a:schemeClr val="bg1">
                  <a:alpha val="19000"/>
                </a:schemeClr>
              </a:glow>
            </a:effectLst>
          </a:endParaRPr>
        </a:p>
      </dgm:t>
    </dgm:pt>
    <dgm:pt modelId="{C79B0F2C-DDB4-44EB-89F7-717146B88B10}" type="sibTrans" cxnId="{E4AD895B-72A4-4A6B-A7F4-C77A53EC51BC}">
      <dgm:prSet/>
      <dgm:spPr/>
      <dgm:t>
        <a:bodyPr rtlCol="0"/>
        <a:lstStyle/>
        <a:p>
          <a:pPr rtl="0"/>
          <a:endParaRPr lang="pt-BR" noProof="0" dirty="0">
            <a:solidFill>
              <a:schemeClr val="bg1"/>
            </a:solidFill>
            <a:effectLst>
              <a:glow rad="152400">
                <a:schemeClr val="bg1">
                  <a:alpha val="19000"/>
                </a:schemeClr>
              </a:glow>
            </a:effectLst>
          </a:endParaRPr>
        </a:p>
      </dgm:t>
    </dgm:pt>
    <dgm:pt modelId="{B01A24E8-7C15-476E-B8AA-D088C878AED2}">
      <dgm:prSet custT="1"/>
      <dgm:spPr/>
      <dgm:t>
        <a:bodyPr/>
        <a:lstStyle/>
        <a:p>
          <a:pPr>
            <a:lnSpc>
              <a:spcPct val="100000"/>
            </a:lnSpc>
          </a:pPr>
          <a:r>
            <a:rPr lang="pt-BR" sz="2200" kern="1200" noProof="0" dirty="0">
              <a:solidFill>
                <a:srgbClr val="FFFFFF"/>
              </a:solidFill>
              <a:effectLst>
                <a:glow rad="152400">
                  <a:srgbClr val="FFFFFF">
                    <a:alpha val="19000"/>
                  </a:srgbClr>
                </a:glow>
              </a:effectLst>
              <a:latin typeface="Gill Sans MT" panose="020B0502020104020203"/>
              <a:ea typeface="+mn-ea"/>
              <a:cs typeface="+mn-cs"/>
            </a:rPr>
            <a:t>Dado, Informação, Conhecimento</a:t>
          </a:r>
        </a:p>
      </dgm:t>
    </dgm:pt>
    <dgm:pt modelId="{8D7A5B8D-467F-4AD6-9613-CA3727520483}" type="parTrans" cxnId="{66BEDEB0-EED5-4AAC-AED0-75168467EBD7}">
      <dgm:prSet/>
      <dgm:spPr/>
      <dgm:t>
        <a:bodyPr/>
        <a:lstStyle/>
        <a:p>
          <a:endParaRPr lang="pt-BR"/>
        </a:p>
      </dgm:t>
    </dgm:pt>
    <dgm:pt modelId="{B47264ED-4177-43D2-9480-9B092AEAAEC4}" type="sibTrans" cxnId="{66BEDEB0-EED5-4AAC-AED0-75168467EBD7}">
      <dgm:prSet/>
      <dgm:spPr/>
      <dgm:t>
        <a:bodyPr/>
        <a:lstStyle/>
        <a:p>
          <a:endParaRPr lang="pt-BR"/>
        </a:p>
      </dgm:t>
    </dgm:pt>
    <dgm:pt modelId="{D40A0249-41A7-44A6-A657-361E8C18FD42}" type="pres">
      <dgm:prSet presAssocID="{E1B432F4-5FDB-4518-9272-2F3934AC6AA2}" presName="root" presStyleCnt="0">
        <dgm:presLayoutVars>
          <dgm:dir/>
          <dgm:resizeHandles val="exact"/>
        </dgm:presLayoutVars>
      </dgm:prSet>
      <dgm:spPr/>
    </dgm:pt>
    <dgm:pt modelId="{EA7874BF-BF64-4A4A-BF28-3186A005A292}" type="pres">
      <dgm:prSet presAssocID="{B01A24E8-7C15-476E-B8AA-D088C878AED2}" presName="compNode" presStyleCnt="0"/>
      <dgm:spPr/>
    </dgm:pt>
    <dgm:pt modelId="{92721105-F0A7-4E59-9CF7-443FD4A20DF1}" type="pres">
      <dgm:prSet presAssocID="{B01A24E8-7C15-476E-B8AA-D088C878AED2}" presName="bgRect" presStyleLbl="bgShp" presStyleIdx="0" presStyleCnt="4"/>
      <dgm:spPr>
        <a:xfrm>
          <a:off x="0" y="3889026"/>
          <a:ext cx="5607050" cy="1036528"/>
        </a:xfrm>
        <a:prstGeom prst="roundRect">
          <a:avLst>
            <a:gd name="adj" fmla="val 10000"/>
          </a:avLst>
        </a:prstGeom>
        <a:solidFill>
          <a:srgbClr val="000000">
            <a:alpha val="70000"/>
          </a:srgbClr>
        </a:solidFill>
        <a:ln>
          <a:noFill/>
        </a:ln>
        <a:effectLst/>
      </dgm:spPr>
    </dgm:pt>
    <dgm:pt modelId="{751454C4-EE5E-4541-B8E4-2C12D863495D}" type="pres">
      <dgm:prSet presAssocID="{B01A24E8-7C15-476E-B8AA-D088C878AED2}" presName="iconRect" presStyleLbl="node1" presStyleIdx="0" presStyleCnt="4" custScaleX="75146" custScaleY="75146"/>
      <dgm:spPr>
        <a:blipFill>
          <a:blip xmlns:r="http://schemas.openxmlformats.org/officeDocument/2006/relationships" r:embed="rId1">
            <a:duotone>
              <a:schemeClr val="accent1">
                <a:shade val="45000"/>
                <a:satMod val="135000"/>
              </a:schemeClr>
              <a:prstClr val="white"/>
            </a:duotone>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nco de dados com preenchimento sólido"/>
        </a:ext>
      </dgm:extLst>
    </dgm:pt>
    <dgm:pt modelId="{4175C028-5A15-49AC-BD37-FE3ED45C82B3}" type="pres">
      <dgm:prSet presAssocID="{B01A24E8-7C15-476E-B8AA-D088C878AED2}" presName="spaceRect" presStyleCnt="0"/>
      <dgm:spPr/>
    </dgm:pt>
    <dgm:pt modelId="{66C8DD16-918E-4AEE-9CCD-460FE31D8928}" type="pres">
      <dgm:prSet presAssocID="{B01A24E8-7C15-476E-B8AA-D088C878AED2}" presName="parTx" presStyleLbl="revTx" presStyleIdx="0" presStyleCnt="4">
        <dgm:presLayoutVars>
          <dgm:chMax val="0"/>
          <dgm:chPref val="0"/>
        </dgm:presLayoutVars>
      </dgm:prSet>
      <dgm:spPr/>
    </dgm:pt>
    <dgm:pt modelId="{F4E1DCBE-94F2-4764-824D-A1DA56766CED}" type="pres">
      <dgm:prSet presAssocID="{B47264ED-4177-43D2-9480-9B092AEAAEC4}" presName="sibTrans" presStyleCnt="0"/>
      <dgm:spPr/>
    </dgm:pt>
    <dgm:pt modelId="{7D1F47A2-8F6C-4C7F-B3B3-2100C986DE32}" type="pres">
      <dgm:prSet presAssocID="{B633A646-2062-4841-AF18-847B074C6716}" presName="compNode" presStyleCnt="0"/>
      <dgm:spPr/>
    </dgm:pt>
    <dgm:pt modelId="{EC4D957C-BFAC-446D-9573-48333BEC34E6}" type="pres">
      <dgm:prSet presAssocID="{B633A646-2062-4841-AF18-847B074C6716}" presName="bgRect" presStyleLbl="bgShp" presStyleIdx="1" presStyleCnt="4"/>
      <dgm:spPr>
        <a:prstGeom prst="rect">
          <a:avLst/>
        </a:prstGeom>
        <a:solidFill>
          <a:schemeClr val="tx1">
            <a:alpha val="70000"/>
          </a:schemeClr>
        </a:solidFill>
      </dgm:spPr>
    </dgm:pt>
    <dgm:pt modelId="{BE6B2CCF-B717-4C6F-9115-44EF0ECE6018}" type="pres">
      <dgm:prSet presAssocID="{B633A646-2062-4841-AF18-847B074C6716}" presName="iconRect" presStyleLbl="node1" presStyleIdx="1" presStyleCnt="4" custScaleX="75132" custScaleY="75132"/>
      <dgm:spPr>
        <a:blipFill>
          <a:blip xmlns:r="http://schemas.openxmlformats.org/officeDocument/2006/relationships" r:embed="rId3">
            <a:duotone>
              <a:prstClr val="black"/>
              <a:schemeClr val="accent3">
                <a:tint val="45000"/>
                <a:satMod val="400000"/>
              </a:schemeClr>
            </a:duotone>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érebro na cabeça com preenchimento sólido"/>
        </a:ext>
      </dgm:extLst>
    </dgm:pt>
    <dgm:pt modelId="{95420642-092B-41B9-94FA-E0EC36F9AF7E}" type="pres">
      <dgm:prSet presAssocID="{B633A646-2062-4841-AF18-847B074C6716}" presName="spaceRect" presStyleCnt="0"/>
      <dgm:spPr/>
    </dgm:pt>
    <dgm:pt modelId="{C95AF6F0-F4DA-48FE-85EB-61ADFB42AA13}" type="pres">
      <dgm:prSet presAssocID="{B633A646-2062-4841-AF18-847B074C6716}" presName="parTx" presStyleLbl="revTx" presStyleIdx="1" presStyleCnt="4">
        <dgm:presLayoutVars>
          <dgm:chMax val="0"/>
          <dgm:chPref val="0"/>
        </dgm:presLayoutVars>
      </dgm:prSet>
      <dgm:spPr/>
    </dgm:pt>
    <dgm:pt modelId="{51DD96AA-8DD7-4B07-A561-5C9B41ACFA3C}" type="pres">
      <dgm:prSet presAssocID="{1397C75F-5FD8-4120-9A24-A246D042942B}" presName="sibTrans" presStyleCnt="0"/>
      <dgm:spPr/>
    </dgm:pt>
    <dgm:pt modelId="{9887B295-B446-4B8E-AEA4-76754DE9DD89}" type="pres">
      <dgm:prSet presAssocID="{C6D21269-399B-4BA2-8621-C7B9DA1E1B8F}" presName="compNode" presStyleCnt="0"/>
      <dgm:spPr/>
    </dgm:pt>
    <dgm:pt modelId="{436A8B1C-2D30-44BB-9150-7099503C8960}" type="pres">
      <dgm:prSet presAssocID="{C6D21269-399B-4BA2-8621-C7B9DA1E1B8F}" presName="bgRect" presStyleLbl="bgShp" presStyleIdx="2" presStyleCnt="4"/>
      <dgm:spPr>
        <a:xfrm>
          <a:off x="0" y="3519456"/>
          <a:ext cx="5607050" cy="1407541"/>
        </a:xfrm>
        <a:prstGeom prst="rect">
          <a:avLst/>
        </a:prstGeom>
        <a:solidFill>
          <a:srgbClr val="000000">
            <a:alpha val="70000"/>
          </a:srgbClr>
        </a:solidFill>
        <a:ln>
          <a:noFill/>
        </a:ln>
        <a:effectLst/>
      </dgm:spPr>
    </dgm:pt>
    <dgm:pt modelId="{1A8B8B62-3037-4506-89D7-28710774070B}" type="pres">
      <dgm:prSet presAssocID="{C6D21269-399B-4BA2-8621-C7B9DA1E1B8F}" presName="iconRect" presStyleLbl="node1" presStyleIdx="2" presStyleCnt="4" custScaleX="68302" custScaleY="68302"/>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esquisa com preenchimento sólido"/>
        </a:ext>
      </dgm:extLst>
    </dgm:pt>
    <dgm:pt modelId="{2FFC6342-A780-4396-8FAC-8E7FAE77A6E2}" type="pres">
      <dgm:prSet presAssocID="{C6D21269-399B-4BA2-8621-C7B9DA1E1B8F}" presName="spaceRect" presStyleCnt="0"/>
      <dgm:spPr/>
    </dgm:pt>
    <dgm:pt modelId="{D5847293-6F0A-4807-B203-585610F4F535}" type="pres">
      <dgm:prSet presAssocID="{C6D21269-399B-4BA2-8621-C7B9DA1E1B8F}" presName="parTx" presStyleLbl="revTx" presStyleIdx="2" presStyleCnt="4">
        <dgm:presLayoutVars>
          <dgm:chMax val="0"/>
          <dgm:chPref val="0"/>
        </dgm:presLayoutVars>
      </dgm:prSet>
      <dgm:spPr/>
    </dgm:pt>
    <dgm:pt modelId="{EBB37CA6-D44F-4E20-8BBF-60C52E6DDA22}" type="pres">
      <dgm:prSet presAssocID="{C79B0F2C-DDB4-44EB-89F7-717146B88B10}" presName="sibTrans" presStyleCnt="0"/>
      <dgm:spPr/>
    </dgm:pt>
    <dgm:pt modelId="{38E06421-A6BB-4D10-8565-2812C2C5C6B3}" type="pres">
      <dgm:prSet presAssocID="{14BC708E-A0A1-4102-88E4-E75128B4E51E}" presName="compNode" presStyleCnt="0"/>
      <dgm:spPr/>
    </dgm:pt>
    <dgm:pt modelId="{79919C57-A32A-40F6-B106-B4E0CE644E4C}" type="pres">
      <dgm:prSet presAssocID="{14BC708E-A0A1-4102-88E4-E75128B4E51E}" presName="bgRect" presStyleLbl="bgShp" presStyleIdx="3" presStyleCnt="4"/>
      <dgm:spPr>
        <a:xfrm>
          <a:off x="0" y="1760029"/>
          <a:ext cx="5607050" cy="1407541"/>
        </a:xfrm>
        <a:prstGeom prst="rect">
          <a:avLst/>
        </a:prstGeom>
        <a:solidFill>
          <a:srgbClr val="000000">
            <a:alpha val="70000"/>
          </a:srgbClr>
        </a:solidFill>
        <a:ln>
          <a:noFill/>
        </a:ln>
        <a:effectLst/>
      </dgm:spPr>
    </dgm:pt>
    <dgm:pt modelId="{99FDF55F-B3E9-423D-AD21-A6446C5D7455}" type="pres">
      <dgm:prSet presAssocID="{14BC708E-A0A1-4102-88E4-E75128B4E51E}" presName="iconRect" presStyleLbl="node1" presStyleIdx="3" presStyleCnt="4" custScaleX="75132" custScaleY="75132"/>
      <dgm:spPr>
        <a:blipFill>
          <a:blip xmlns:r="http://schemas.openxmlformats.org/officeDocument/2006/relationships" r:embed="rId7">
            <a:duotone>
              <a:prstClr val="black"/>
              <a:schemeClr val="accent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tch"/>
        </a:ext>
      </dgm:extLst>
    </dgm:pt>
    <dgm:pt modelId="{E98BD5F1-E6F1-491F-A8EE-6A9AD649521E}" type="pres">
      <dgm:prSet presAssocID="{14BC708E-A0A1-4102-88E4-E75128B4E51E}" presName="spaceRect" presStyleCnt="0"/>
      <dgm:spPr/>
    </dgm:pt>
    <dgm:pt modelId="{80F6AD63-74FB-40E4-9D40-4178AFD87F60}" type="pres">
      <dgm:prSet presAssocID="{14BC708E-A0A1-4102-88E4-E75128B4E51E}" presName="parTx" presStyleLbl="revTx" presStyleIdx="3" presStyleCnt="4">
        <dgm:presLayoutVars>
          <dgm:chMax val="0"/>
          <dgm:chPref val="0"/>
        </dgm:presLayoutVars>
      </dgm:prSet>
      <dgm:spPr/>
    </dgm:pt>
  </dgm:ptLst>
  <dgm:cxnLst>
    <dgm:cxn modelId="{E3F02E12-A36C-4D8E-851C-33676A381041}" type="presOf" srcId="{B01A24E8-7C15-476E-B8AA-D088C878AED2}" destId="{66C8DD16-918E-4AEE-9CCD-460FE31D8928}" srcOrd="0" destOrd="0" presId="urn:microsoft.com/office/officeart/2018/2/layout/IconVerticalSolidList"/>
    <dgm:cxn modelId="{9C176326-2BDF-4E92-BD6C-4BCBC882ACEA}" type="presOf" srcId="{E1B432F4-5FDB-4518-9272-2F3934AC6AA2}" destId="{D40A0249-41A7-44A6-A657-361E8C18FD42}" srcOrd="0" destOrd="0" presId="urn:microsoft.com/office/officeart/2018/2/layout/IconVerticalSolidList"/>
    <dgm:cxn modelId="{C3349627-7BE5-4748-9F05-3DA7BA9F2CD9}" type="presOf" srcId="{C6D21269-399B-4BA2-8621-C7B9DA1E1B8F}" destId="{D5847293-6F0A-4807-B203-585610F4F535}" srcOrd="0" destOrd="0" presId="urn:microsoft.com/office/officeart/2018/2/layout/IconVerticalSolidList"/>
    <dgm:cxn modelId="{56ADA02B-9055-4F39-B74D-2D556F11DDB6}" srcId="{E1B432F4-5FDB-4518-9272-2F3934AC6AA2}" destId="{B633A646-2062-4841-AF18-847B074C6716}" srcOrd="1" destOrd="0" parTransId="{DB4A5689-BD48-4D3D-8017-D1E3C49B0DDB}" sibTransId="{1397C75F-5FD8-4120-9A24-A246D042942B}"/>
    <dgm:cxn modelId="{B59B8B3B-2A02-4140-B339-B4025BD7ECBC}" type="presOf" srcId="{14BC708E-A0A1-4102-88E4-E75128B4E51E}" destId="{80F6AD63-74FB-40E4-9D40-4178AFD87F60}" srcOrd="0" destOrd="0" presId="urn:microsoft.com/office/officeart/2018/2/layout/IconVerticalSolidList"/>
    <dgm:cxn modelId="{E4AD895B-72A4-4A6B-A7F4-C77A53EC51BC}" srcId="{E1B432F4-5FDB-4518-9272-2F3934AC6AA2}" destId="{C6D21269-399B-4BA2-8621-C7B9DA1E1B8F}" srcOrd="2" destOrd="0" parTransId="{AA3929B3-1058-4240-AD5D-9518D4976567}" sibTransId="{C79B0F2C-DDB4-44EB-89F7-717146B88B10}"/>
    <dgm:cxn modelId="{66BEDEB0-EED5-4AAC-AED0-75168467EBD7}" srcId="{E1B432F4-5FDB-4518-9272-2F3934AC6AA2}" destId="{B01A24E8-7C15-476E-B8AA-D088C878AED2}" srcOrd="0" destOrd="0" parTransId="{8D7A5B8D-467F-4AD6-9613-CA3727520483}" sibTransId="{B47264ED-4177-43D2-9480-9B092AEAAEC4}"/>
    <dgm:cxn modelId="{EB9839C5-F324-41C4-8950-5284E09FB71E}" srcId="{E1B432F4-5FDB-4518-9272-2F3934AC6AA2}" destId="{14BC708E-A0A1-4102-88E4-E75128B4E51E}" srcOrd="3" destOrd="0" parTransId="{CF221EFF-354A-47A9-A498-1F0BBF01ECB8}" sibTransId="{7519C821-85FB-4CA3-BEB5-E4BFBC529B83}"/>
    <dgm:cxn modelId="{91816FFD-B176-48D6-B256-D3FE2F292626}" type="presOf" srcId="{B633A646-2062-4841-AF18-847B074C6716}" destId="{C95AF6F0-F4DA-48FE-85EB-61ADFB42AA13}" srcOrd="0" destOrd="0" presId="urn:microsoft.com/office/officeart/2018/2/layout/IconVerticalSolidList"/>
    <dgm:cxn modelId="{692D63D5-4B0E-458B-9CB6-337C8A41EF6F}" type="presParOf" srcId="{D40A0249-41A7-44A6-A657-361E8C18FD42}" destId="{EA7874BF-BF64-4A4A-BF28-3186A005A292}" srcOrd="0" destOrd="0" presId="urn:microsoft.com/office/officeart/2018/2/layout/IconVerticalSolidList"/>
    <dgm:cxn modelId="{EAC5AA97-143A-4565-878B-2018816273EC}" type="presParOf" srcId="{EA7874BF-BF64-4A4A-BF28-3186A005A292}" destId="{92721105-F0A7-4E59-9CF7-443FD4A20DF1}" srcOrd="0" destOrd="0" presId="urn:microsoft.com/office/officeart/2018/2/layout/IconVerticalSolidList"/>
    <dgm:cxn modelId="{7B5E03C3-E528-4771-A5E5-0558B445E479}" type="presParOf" srcId="{EA7874BF-BF64-4A4A-BF28-3186A005A292}" destId="{751454C4-EE5E-4541-B8E4-2C12D863495D}" srcOrd="1" destOrd="0" presId="urn:microsoft.com/office/officeart/2018/2/layout/IconVerticalSolidList"/>
    <dgm:cxn modelId="{F6304175-9C94-4804-AD95-889E3759A319}" type="presParOf" srcId="{EA7874BF-BF64-4A4A-BF28-3186A005A292}" destId="{4175C028-5A15-49AC-BD37-FE3ED45C82B3}" srcOrd="2" destOrd="0" presId="urn:microsoft.com/office/officeart/2018/2/layout/IconVerticalSolidList"/>
    <dgm:cxn modelId="{82E3AC6E-DC77-4078-8906-E4366D225703}" type="presParOf" srcId="{EA7874BF-BF64-4A4A-BF28-3186A005A292}" destId="{66C8DD16-918E-4AEE-9CCD-460FE31D8928}" srcOrd="3" destOrd="0" presId="urn:microsoft.com/office/officeart/2018/2/layout/IconVerticalSolidList"/>
    <dgm:cxn modelId="{E5EC8B33-6569-4B3A-A728-FAA2EF265DA7}" type="presParOf" srcId="{D40A0249-41A7-44A6-A657-361E8C18FD42}" destId="{F4E1DCBE-94F2-4764-824D-A1DA56766CED}" srcOrd="1" destOrd="0" presId="urn:microsoft.com/office/officeart/2018/2/layout/IconVerticalSolidList"/>
    <dgm:cxn modelId="{97897198-E9D3-4B5F-B940-70A87D2C630F}" type="presParOf" srcId="{D40A0249-41A7-44A6-A657-361E8C18FD42}" destId="{7D1F47A2-8F6C-4C7F-B3B3-2100C986DE32}" srcOrd="2" destOrd="0" presId="urn:microsoft.com/office/officeart/2018/2/layout/IconVerticalSolidList"/>
    <dgm:cxn modelId="{3F33E8BF-587C-40A8-B394-CDCC13662EC1}" type="presParOf" srcId="{7D1F47A2-8F6C-4C7F-B3B3-2100C986DE32}" destId="{EC4D957C-BFAC-446D-9573-48333BEC34E6}" srcOrd="0" destOrd="0" presId="urn:microsoft.com/office/officeart/2018/2/layout/IconVerticalSolidList"/>
    <dgm:cxn modelId="{B62E77F0-ECF1-4BFE-8D62-6765AD2DD89E}" type="presParOf" srcId="{7D1F47A2-8F6C-4C7F-B3B3-2100C986DE32}" destId="{BE6B2CCF-B717-4C6F-9115-44EF0ECE6018}" srcOrd="1" destOrd="0" presId="urn:microsoft.com/office/officeart/2018/2/layout/IconVerticalSolidList"/>
    <dgm:cxn modelId="{F8308FB8-EAD2-4D67-991D-91A1BFE8C7E3}" type="presParOf" srcId="{7D1F47A2-8F6C-4C7F-B3B3-2100C986DE32}" destId="{95420642-092B-41B9-94FA-E0EC36F9AF7E}" srcOrd="2" destOrd="0" presId="urn:microsoft.com/office/officeart/2018/2/layout/IconVerticalSolidList"/>
    <dgm:cxn modelId="{7AE00BF8-EBA0-4768-BA1E-83C850F818BD}" type="presParOf" srcId="{7D1F47A2-8F6C-4C7F-B3B3-2100C986DE32}" destId="{C95AF6F0-F4DA-48FE-85EB-61ADFB42AA13}" srcOrd="3" destOrd="0" presId="urn:microsoft.com/office/officeart/2018/2/layout/IconVerticalSolidList"/>
    <dgm:cxn modelId="{8F072652-9DE0-4FA4-ADC0-0AD2CDA11B85}" type="presParOf" srcId="{D40A0249-41A7-44A6-A657-361E8C18FD42}" destId="{51DD96AA-8DD7-4B07-A561-5C9B41ACFA3C}" srcOrd="3" destOrd="0" presId="urn:microsoft.com/office/officeart/2018/2/layout/IconVerticalSolidList"/>
    <dgm:cxn modelId="{53B1C2B6-2085-48C6-AF49-9CFFBD9AC616}" type="presParOf" srcId="{D40A0249-41A7-44A6-A657-361E8C18FD42}" destId="{9887B295-B446-4B8E-AEA4-76754DE9DD89}" srcOrd="4" destOrd="0" presId="urn:microsoft.com/office/officeart/2018/2/layout/IconVerticalSolidList"/>
    <dgm:cxn modelId="{6AB931F9-6D77-497C-AAEE-460DD66E50AF}" type="presParOf" srcId="{9887B295-B446-4B8E-AEA4-76754DE9DD89}" destId="{436A8B1C-2D30-44BB-9150-7099503C8960}" srcOrd="0" destOrd="0" presId="urn:microsoft.com/office/officeart/2018/2/layout/IconVerticalSolidList"/>
    <dgm:cxn modelId="{98D24AAB-E082-423F-92C7-9D3E8489A0C1}" type="presParOf" srcId="{9887B295-B446-4B8E-AEA4-76754DE9DD89}" destId="{1A8B8B62-3037-4506-89D7-28710774070B}" srcOrd="1" destOrd="0" presId="urn:microsoft.com/office/officeart/2018/2/layout/IconVerticalSolidList"/>
    <dgm:cxn modelId="{33ADE99F-3143-4A77-99E8-53DE15958FA2}" type="presParOf" srcId="{9887B295-B446-4B8E-AEA4-76754DE9DD89}" destId="{2FFC6342-A780-4396-8FAC-8E7FAE77A6E2}" srcOrd="2" destOrd="0" presId="urn:microsoft.com/office/officeart/2018/2/layout/IconVerticalSolidList"/>
    <dgm:cxn modelId="{90C51044-75A8-4C07-8936-861573076102}" type="presParOf" srcId="{9887B295-B446-4B8E-AEA4-76754DE9DD89}" destId="{D5847293-6F0A-4807-B203-585610F4F535}" srcOrd="3" destOrd="0" presId="urn:microsoft.com/office/officeart/2018/2/layout/IconVerticalSolidList"/>
    <dgm:cxn modelId="{174E7071-7F2E-43A0-BFD8-DC992343EE7F}" type="presParOf" srcId="{D40A0249-41A7-44A6-A657-361E8C18FD42}" destId="{EBB37CA6-D44F-4E20-8BBF-60C52E6DDA22}" srcOrd="5" destOrd="0" presId="urn:microsoft.com/office/officeart/2018/2/layout/IconVerticalSolidList"/>
    <dgm:cxn modelId="{1CD35A49-611B-4513-9B72-0EE8DEDC88ED}" type="presParOf" srcId="{D40A0249-41A7-44A6-A657-361E8C18FD42}" destId="{38E06421-A6BB-4D10-8565-2812C2C5C6B3}" srcOrd="6" destOrd="0" presId="urn:microsoft.com/office/officeart/2018/2/layout/IconVerticalSolidList"/>
    <dgm:cxn modelId="{4DD657A9-CDE8-44A5-94C4-119AD65BF866}" type="presParOf" srcId="{38E06421-A6BB-4D10-8565-2812C2C5C6B3}" destId="{79919C57-A32A-40F6-B106-B4E0CE644E4C}" srcOrd="0" destOrd="0" presId="urn:microsoft.com/office/officeart/2018/2/layout/IconVerticalSolidList"/>
    <dgm:cxn modelId="{728096E9-2085-4281-8272-C7A1D9768230}" type="presParOf" srcId="{38E06421-A6BB-4D10-8565-2812C2C5C6B3}" destId="{99FDF55F-B3E9-423D-AD21-A6446C5D7455}" srcOrd="1" destOrd="0" presId="urn:microsoft.com/office/officeart/2018/2/layout/IconVerticalSolidList"/>
    <dgm:cxn modelId="{E9FB6141-E9D3-4C84-8D36-5A4248F510F0}" type="presParOf" srcId="{38E06421-A6BB-4D10-8565-2812C2C5C6B3}" destId="{E98BD5F1-E6F1-491F-A8EE-6A9AD649521E}" srcOrd="2" destOrd="0" presId="urn:microsoft.com/office/officeart/2018/2/layout/IconVerticalSolidList"/>
    <dgm:cxn modelId="{870716A2-33B2-45D0-B652-C164DB8E52F6}" type="presParOf" srcId="{38E06421-A6BB-4D10-8565-2812C2C5C6B3}" destId="{80F6AD63-74FB-40E4-9D40-4178AFD87F6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B432F4-5FDB-4518-9272-2F3934AC6AA2}"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rtlCol="0"/>
        <a:lstStyle/>
        <a:p>
          <a:pPr rtl="0"/>
          <a:endParaRPr lang="en-US"/>
        </a:p>
      </dgm:t>
    </dgm:pt>
    <dgm:pt modelId="{B633A646-2062-4841-AF18-847B074C6716}">
      <dgm:prSet/>
      <dgm:spPr/>
      <dgm:t>
        <a:bodyPr rtlCol="0"/>
        <a:lstStyle/>
        <a:p>
          <a:pPr>
            <a:lnSpc>
              <a:spcPct val="100000"/>
            </a:lnSpc>
          </a:pPr>
          <a:r>
            <a:rPr lang="pt-BR" noProof="0" dirty="0">
              <a:solidFill>
                <a:schemeClr val="bg1"/>
              </a:solidFill>
              <a:effectLst>
                <a:glow rad="152400">
                  <a:schemeClr val="bg1">
                    <a:alpha val="19000"/>
                  </a:schemeClr>
                </a:glow>
              </a:effectLst>
            </a:rPr>
            <a:t>Excel Básico: Barra de Ferramentas, Planilhas, Colunas, Linhas, Fórmulas e Filtros.</a:t>
          </a:r>
        </a:p>
      </dgm:t>
    </dgm:pt>
    <dgm:pt modelId="{DB4A5689-BD48-4D3D-8017-D1E3C49B0DDB}" type="parTrans" cxnId="{56ADA02B-9055-4F39-B74D-2D556F11DDB6}">
      <dgm:prSet/>
      <dgm:spPr/>
      <dgm:t>
        <a:bodyPr rtlCol="0"/>
        <a:lstStyle/>
        <a:p>
          <a:pPr rtl="0"/>
          <a:endParaRPr lang="pt-BR" noProof="0" dirty="0">
            <a:solidFill>
              <a:schemeClr val="bg1"/>
            </a:solidFill>
            <a:effectLst>
              <a:glow rad="152400">
                <a:schemeClr val="bg1">
                  <a:alpha val="19000"/>
                </a:schemeClr>
              </a:glow>
            </a:effectLst>
          </a:endParaRPr>
        </a:p>
      </dgm:t>
    </dgm:pt>
    <dgm:pt modelId="{1397C75F-5FD8-4120-9A24-A246D042942B}" type="sibTrans" cxnId="{56ADA02B-9055-4F39-B74D-2D556F11DDB6}">
      <dgm:prSet/>
      <dgm:spPr/>
      <dgm:t>
        <a:bodyPr rtlCol="0"/>
        <a:lstStyle/>
        <a:p>
          <a:pPr rtl="0"/>
          <a:endParaRPr lang="pt-BR" noProof="0" dirty="0">
            <a:solidFill>
              <a:schemeClr val="bg1"/>
            </a:solidFill>
            <a:effectLst>
              <a:glow rad="152400">
                <a:schemeClr val="bg1">
                  <a:alpha val="19000"/>
                </a:schemeClr>
              </a:glow>
            </a:effectLst>
          </a:endParaRPr>
        </a:p>
      </dgm:t>
    </dgm:pt>
    <dgm:pt modelId="{14BC708E-A0A1-4102-88E4-E75128B4E51E}">
      <dgm:prSet/>
      <dgm:spPr/>
      <dgm:t>
        <a:bodyPr/>
        <a:lstStyle/>
        <a:p>
          <a:pPr>
            <a:lnSpc>
              <a:spcPct val="100000"/>
            </a:lnSpc>
          </a:pPr>
          <a:r>
            <a:rPr lang="pt-BR" noProof="0" dirty="0">
              <a:solidFill>
                <a:schemeClr val="bg1"/>
              </a:solidFill>
              <a:effectLst>
                <a:glow rad="152400">
                  <a:schemeClr val="bg1">
                    <a:alpha val="19000"/>
                  </a:schemeClr>
                </a:glow>
              </a:effectLst>
            </a:rPr>
            <a:t>Excel para negócios: Gráficos, Dados Externos e Dashboards</a:t>
          </a:r>
          <a:endParaRPr lang="pt-BR" noProof="0" dirty="0"/>
        </a:p>
      </dgm:t>
    </dgm:pt>
    <dgm:pt modelId="{CF221EFF-354A-47A9-A498-1F0BBF01ECB8}" type="parTrans" cxnId="{EB9839C5-F324-41C4-8950-5284E09FB71E}">
      <dgm:prSet/>
      <dgm:spPr/>
      <dgm:t>
        <a:bodyPr rtlCol="0"/>
        <a:lstStyle/>
        <a:p>
          <a:pPr rtl="0"/>
          <a:endParaRPr lang="pt-BR" noProof="0" dirty="0">
            <a:solidFill>
              <a:schemeClr val="bg1"/>
            </a:solidFill>
            <a:effectLst>
              <a:glow rad="152400">
                <a:schemeClr val="bg1">
                  <a:alpha val="19000"/>
                </a:schemeClr>
              </a:glow>
            </a:effectLst>
          </a:endParaRPr>
        </a:p>
      </dgm:t>
    </dgm:pt>
    <dgm:pt modelId="{7519C821-85FB-4CA3-BEB5-E4BFBC529B83}" type="sibTrans" cxnId="{EB9839C5-F324-41C4-8950-5284E09FB71E}">
      <dgm:prSet/>
      <dgm:spPr/>
      <dgm:t>
        <a:bodyPr rtlCol="0"/>
        <a:lstStyle/>
        <a:p>
          <a:pPr rtl="0"/>
          <a:endParaRPr lang="pt-BR" noProof="0" dirty="0">
            <a:solidFill>
              <a:schemeClr val="bg1"/>
            </a:solidFill>
            <a:effectLst>
              <a:glow rad="152400">
                <a:schemeClr val="bg1">
                  <a:alpha val="19000"/>
                </a:schemeClr>
              </a:glow>
            </a:effectLst>
          </a:endParaRPr>
        </a:p>
      </dgm:t>
    </dgm:pt>
    <dgm:pt modelId="{C6D21269-399B-4BA2-8621-C7B9DA1E1B8F}">
      <dgm:prSet/>
      <dgm:spPr/>
      <dgm:t>
        <a:bodyPr rtlCol="0"/>
        <a:lstStyle/>
        <a:p>
          <a:pPr>
            <a:lnSpc>
              <a:spcPct val="100000"/>
            </a:lnSpc>
          </a:pPr>
          <a:r>
            <a:rPr lang="pt-BR" noProof="0" dirty="0">
              <a:solidFill>
                <a:schemeClr val="bg1"/>
              </a:solidFill>
              <a:effectLst>
                <a:glow rad="152400">
                  <a:schemeClr val="bg1">
                    <a:alpha val="19000"/>
                  </a:schemeClr>
                </a:glow>
              </a:effectLst>
            </a:rPr>
            <a:t>Excel – Calculando KPIs</a:t>
          </a:r>
        </a:p>
      </dgm:t>
    </dgm:pt>
    <dgm:pt modelId="{AA3929B3-1058-4240-AD5D-9518D4976567}" type="parTrans" cxnId="{E4AD895B-72A4-4A6B-A7F4-C77A53EC51BC}">
      <dgm:prSet/>
      <dgm:spPr/>
      <dgm:t>
        <a:bodyPr rtlCol="0"/>
        <a:lstStyle/>
        <a:p>
          <a:pPr rtl="0"/>
          <a:endParaRPr lang="pt-BR" noProof="0" dirty="0">
            <a:solidFill>
              <a:schemeClr val="bg1"/>
            </a:solidFill>
            <a:effectLst>
              <a:glow rad="152400">
                <a:schemeClr val="bg1">
                  <a:alpha val="19000"/>
                </a:schemeClr>
              </a:glow>
            </a:effectLst>
          </a:endParaRPr>
        </a:p>
      </dgm:t>
    </dgm:pt>
    <dgm:pt modelId="{C79B0F2C-DDB4-44EB-89F7-717146B88B10}" type="sibTrans" cxnId="{E4AD895B-72A4-4A6B-A7F4-C77A53EC51BC}">
      <dgm:prSet/>
      <dgm:spPr/>
      <dgm:t>
        <a:bodyPr rtlCol="0"/>
        <a:lstStyle/>
        <a:p>
          <a:pPr rtl="0"/>
          <a:endParaRPr lang="pt-BR" noProof="0" dirty="0">
            <a:solidFill>
              <a:schemeClr val="bg1"/>
            </a:solidFill>
            <a:effectLst>
              <a:glow rad="152400">
                <a:schemeClr val="bg1">
                  <a:alpha val="19000"/>
                </a:schemeClr>
              </a:glow>
            </a:effectLst>
          </a:endParaRPr>
        </a:p>
      </dgm:t>
    </dgm:pt>
    <dgm:pt modelId="{D1055D17-0D36-4BC8-8F0C-9DC767BFFB5F}">
      <dgm:prSet/>
      <dgm:spPr/>
      <dgm:t>
        <a:bodyPr rtlCol="0"/>
        <a:lstStyle/>
        <a:p>
          <a:pPr>
            <a:lnSpc>
              <a:spcPct val="100000"/>
            </a:lnSpc>
          </a:pPr>
          <a:r>
            <a:rPr lang="pt-BR" noProof="0" dirty="0">
              <a:solidFill>
                <a:schemeClr val="bg1"/>
              </a:solidFill>
              <a:effectLst>
                <a:glow rad="152400">
                  <a:schemeClr val="bg1">
                    <a:alpha val="19000"/>
                  </a:schemeClr>
                </a:glow>
              </a:effectLst>
            </a:rPr>
            <a:t>Excel: Usando funções</a:t>
          </a:r>
        </a:p>
      </dgm:t>
    </dgm:pt>
    <dgm:pt modelId="{C255DDEC-22FF-4E11-92D3-C46C06A4E160}" type="parTrans" cxnId="{6EEBF544-27C9-42DD-A752-C139020D4905}">
      <dgm:prSet/>
      <dgm:spPr/>
      <dgm:t>
        <a:bodyPr/>
        <a:lstStyle/>
        <a:p>
          <a:endParaRPr lang="pt-BR"/>
        </a:p>
      </dgm:t>
    </dgm:pt>
    <dgm:pt modelId="{2D9DC2F7-B493-43A1-8131-9DA436640EF4}" type="sibTrans" cxnId="{6EEBF544-27C9-42DD-A752-C139020D4905}">
      <dgm:prSet/>
      <dgm:spPr/>
      <dgm:t>
        <a:bodyPr/>
        <a:lstStyle/>
        <a:p>
          <a:endParaRPr lang="pt-BR"/>
        </a:p>
      </dgm:t>
    </dgm:pt>
    <dgm:pt modelId="{D40A0249-41A7-44A6-A657-361E8C18FD42}" type="pres">
      <dgm:prSet presAssocID="{E1B432F4-5FDB-4518-9272-2F3934AC6AA2}" presName="root" presStyleCnt="0">
        <dgm:presLayoutVars>
          <dgm:dir/>
          <dgm:resizeHandles val="exact"/>
        </dgm:presLayoutVars>
      </dgm:prSet>
      <dgm:spPr/>
    </dgm:pt>
    <dgm:pt modelId="{7D1F47A2-8F6C-4C7F-B3B3-2100C986DE32}" type="pres">
      <dgm:prSet presAssocID="{B633A646-2062-4841-AF18-847B074C6716}" presName="compNode" presStyleCnt="0"/>
      <dgm:spPr/>
    </dgm:pt>
    <dgm:pt modelId="{EC4D957C-BFAC-446D-9573-48333BEC34E6}" type="pres">
      <dgm:prSet presAssocID="{B633A646-2062-4841-AF18-847B074C6716}" presName="bgRect" presStyleLbl="bgShp" presStyleIdx="0" presStyleCnt="4" custLinFactNeighborX="-32" custLinFactNeighborY="-2908"/>
      <dgm:spPr>
        <a:prstGeom prst="rect">
          <a:avLst/>
        </a:prstGeom>
        <a:solidFill>
          <a:schemeClr val="tx1">
            <a:alpha val="70000"/>
          </a:schemeClr>
        </a:solidFill>
      </dgm:spPr>
    </dgm:pt>
    <dgm:pt modelId="{BE6B2CCF-B717-4C6F-9115-44EF0ECE6018}" type="pres">
      <dgm:prSet presAssocID="{B633A646-2062-4841-AF18-847B074C6716}" presName="iconRect" presStyleLbl="node1" presStyleIdx="0" presStyleCnt="4" custScaleX="75132" custScaleY="751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áfico de barras com preenchimento sólido"/>
        </a:ext>
      </dgm:extLst>
    </dgm:pt>
    <dgm:pt modelId="{95420642-092B-41B9-94FA-E0EC36F9AF7E}" type="pres">
      <dgm:prSet presAssocID="{B633A646-2062-4841-AF18-847B074C6716}" presName="spaceRect" presStyleCnt="0"/>
      <dgm:spPr/>
    </dgm:pt>
    <dgm:pt modelId="{C95AF6F0-F4DA-48FE-85EB-61ADFB42AA13}" type="pres">
      <dgm:prSet presAssocID="{B633A646-2062-4841-AF18-847B074C6716}" presName="parTx" presStyleLbl="revTx" presStyleIdx="0" presStyleCnt="4">
        <dgm:presLayoutVars>
          <dgm:chMax val="0"/>
          <dgm:chPref val="0"/>
        </dgm:presLayoutVars>
      </dgm:prSet>
      <dgm:spPr/>
    </dgm:pt>
    <dgm:pt modelId="{51DD96AA-8DD7-4B07-A561-5C9B41ACFA3C}" type="pres">
      <dgm:prSet presAssocID="{1397C75F-5FD8-4120-9A24-A246D042942B}" presName="sibTrans" presStyleCnt="0"/>
      <dgm:spPr/>
    </dgm:pt>
    <dgm:pt modelId="{DFC78B8D-32CD-4D20-A268-D2B9F84804C7}" type="pres">
      <dgm:prSet presAssocID="{D1055D17-0D36-4BC8-8F0C-9DC767BFFB5F}" presName="compNode" presStyleCnt="0"/>
      <dgm:spPr/>
    </dgm:pt>
    <dgm:pt modelId="{EF9CC7E8-3C77-43EE-BDB3-4FF57C64C3EB}" type="pres">
      <dgm:prSet presAssocID="{D1055D17-0D36-4BC8-8F0C-9DC767BFFB5F}" presName="bgRect" presStyleLbl="bgShp" presStyleIdx="1" presStyleCnt="4" custLinFactNeighborX="-32" custLinFactNeighborY="2895"/>
      <dgm:spPr>
        <a:xfrm>
          <a:off x="0" y="1297705"/>
          <a:ext cx="5607050" cy="1036528"/>
        </a:xfrm>
        <a:prstGeom prst="rect">
          <a:avLst/>
        </a:prstGeom>
        <a:solidFill>
          <a:srgbClr val="000000">
            <a:alpha val="70000"/>
          </a:srgbClr>
        </a:solidFill>
        <a:ln>
          <a:noFill/>
        </a:ln>
        <a:effectLst>
          <a:softEdge rad="0"/>
        </a:effectLst>
      </dgm:spPr>
    </dgm:pt>
    <dgm:pt modelId="{6DEF565A-0168-4DFB-9DE6-ACF80AD91161}" type="pres">
      <dgm:prSet presAssocID="{D1055D17-0D36-4BC8-8F0C-9DC767BFFB5F}" presName="iconRect" presStyleLbl="node1" presStyleIdx="1" presStyleCnt="4" custScaleX="75146" custScaleY="7514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2F1D8E0-F50E-40AB-8018-8BFBD265A513}" type="pres">
      <dgm:prSet presAssocID="{D1055D17-0D36-4BC8-8F0C-9DC767BFFB5F}" presName="spaceRect" presStyleCnt="0"/>
      <dgm:spPr/>
    </dgm:pt>
    <dgm:pt modelId="{04CEC6F5-CD7B-427D-AE21-3D463CC83F7D}" type="pres">
      <dgm:prSet presAssocID="{D1055D17-0D36-4BC8-8F0C-9DC767BFFB5F}" presName="parTx" presStyleLbl="revTx" presStyleIdx="1" presStyleCnt="4">
        <dgm:presLayoutVars>
          <dgm:chMax val="0"/>
          <dgm:chPref val="0"/>
        </dgm:presLayoutVars>
      </dgm:prSet>
      <dgm:spPr/>
    </dgm:pt>
    <dgm:pt modelId="{2199BDE9-C2C7-4DB5-A34E-696FD6BC70EE}" type="pres">
      <dgm:prSet presAssocID="{2D9DC2F7-B493-43A1-8131-9DA436640EF4}" presName="sibTrans" presStyleCnt="0"/>
      <dgm:spPr/>
    </dgm:pt>
    <dgm:pt modelId="{9887B295-B446-4B8E-AEA4-76754DE9DD89}" type="pres">
      <dgm:prSet presAssocID="{C6D21269-399B-4BA2-8621-C7B9DA1E1B8F}" presName="compNode" presStyleCnt="0"/>
      <dgm:spPr/>
    </dgm:pt>
    <dgm:pt modelId="{436A8B1C-2D30-44BB-9150-7099503C8960}" type="pres">
      <dgm:prSet presAssocID="{C6D21269-399B-4BA2-8621-C7B9DA1E1B8F}" presName="bgRect" presStyleLbl="bgShp" presStyleIdx="2" presStyleCnt="4"/>
      <dgm:spPr>
        <a:xfrm>
          <a:off x="0" y="3519456"/>
          <a:ext cx="5607050" cy="1407541"/>
        </a:xfrm>
        <a:prstGeom prst="rect">
          <a:avLst/>
        </a:prstGeom>
        <a:solidFill>
          <a:srgbClr val="000000">
            <a:alpha val="70000"/>
          </a:srgbClr>
        </a:solidFill>
        <a:ln>
          <a:noFill/>
        </a:ln>
        <a:effectLst/>
      </dgm:spPr>
    </dgm:pt>
    <dgm:pt modelId="{1A8B8B62-3037-4506-89D7-28710774070B}" type="pres">
      <dgm:prSet presAssocID="{C6D21269-399B-4BA2-8621-C7B9DA1E1B8F}" presName="iconRect" presStyleLbl="node1" presStyleIdx="2" presStyleCnt="4" custScaleX="75146" custScaleY="7514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esquisa com preenchimento sólido"/>
        </a:ext>
      </dgm:extLst>
    </dgm:pt>
    <dgm:pt modelId="{2FFC6342-A780-4396-8FAC-8E7FAE77A6E2}" type="pres">
      <dgm:prSet presAssocID="{C6D21269-399B-4BA2-8621-C7B9DA1E1B8F}" presName="spaceRect" presStyleCnt="0"/>
      <dgm:spPr/>
    </dgm:pt>
    <dgm:pt modelId="{D5847293-6F0A-4807-B203-585610F4F535}" type="pres">
      <dgm:prSet presAssocID="{C6D21269-399B-4BA2-8621-C7B9DA1E1B8F}" presName="parTx" presStyleLbl="revTx" presStyleIdx="2" presStyleCnt="4">
        <dgm:presLayoutVars>
          <dgm:chMax val="0"/>
          <dgm:chPref val="0"/>
        </dgm:presLayoutVars>
      </dgm:prSet>
      <dgm:spPr/>
    </dgm:pt>
    <dgm:pt modelId="{EBB37CA6-D44F-4E20-8BBF-60C52E6DDA22}" type="pres">
      <dgm:prSet presAssocID="{C79B0F2C-DDB4-44EB-89F7-717146B88B10}" presName="sibTrans" presStyleCnt="0"/>
      <dgm:spPr/>
    </dgm:pt>
    <dgm:pt modelId="{38E06421-A6BB-4D10-8565-2812C2C5C6B3}" type="pres">
      <dgm:prSet presAssocID="{14BC708E-A0A1-4102-88E4-E75128B4E51E}" presName="compNode" presStyleCnt="0"/>
      <dgm:spPr/>
    </dgm:pt>
    <dgm:pt modelId="{79919C57-A32A-40F6-B106-B4E0CE644E4C}" type="pres">
      <dgm:prSet presAssocID="{14BC708E-A0A1-4102-88E4-E75128B4E51E}" presName="bgRect" presStyleLbl="bgShp" presStyleIdx="3" presStyleCnt="4"/>
      <dgm:spPr>
        <a:xfrm>
          <a:off x="0" y="1760029"/>
          <a:ext cx="5607050" cy="1407541"/>
        </a:xfrm>
        <a:prstGeom prst="rect">
          <a:avLst/>
        </a:prstGeom>
        <a:solidFill>
          <a:srgbClr val="000000">
            <a:alpha val="70000"/>
          </a:srgbClr>
        </a:solidFill>
        <a:ln>
          <a:noFill/>
        </a:ln>
        <a:effectLst/>
      </dgm:spPr>
    </dgm:pt>
    <dgm:pt modelId="{99FDF55F-B3E9-423D-AD21-A6446C5D7455}" type="pres">
      <dgm:prSet presAssocID="{14BC708E-A0A1-4102-88E4-E75128B4E51E}" presName="iconRect" presStyleLbl="node1" presStyleIdx="3" presStyleCnt="4" custScaleX="75132" custScaleY="7513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tch"/>
        </a:ext>
      </dgm:extLst>
    </dgm:pt>
    <dgm:pt modelId="{E98BD5F1-E6F1-491F-A8EE-6A9AD649521E}" type="pres">
      <dgm:prSet presAssocID="{14BC708E-A0A1-4102-88E4-E75128B4E51E}" presName="spaceRect" presStyleCnt="0"/>
      <dgm:spPr/>
    </dgm:pt>
    <dgm:pt modelId="{80F6AD63-74FB-40E4-9D40-4178AFD87F60}" type="pres">
      <dgm:prSet presAssocID="{14BC708E-A0A1-4102-88E4-E75128B4E51E}" presName="parTx" presStyleLbl="revTx" presStyleIdx="3" presStyleCnt="4">
        <dgm:presLayoutVars>
          <dgm:chMax val="0"/>
          <dgm:chPref val="0"/>
        </dgm:presLayoutVars>
      </dgm:prSet>
      <dgm:spPr/>
    </dgm:pt>
  </dgm:ptLst>
  <dgm:cxnLst>
    <dgm:cxn modelId="{189EAC00-5B8F-45B7-B117-CC5EA938CE5A}" type="presOf" srcId="{D1055D17-0D36-4BC8-8F0C-9DC767BFFB5F}" destId="{04CEC6F5-CD7B-427D-AE21-3D463CC83F7D}" srcOrd="0" destOrd="0" presId="urn:microsoft.com/office/officeart/2018/2/layout/IconVerticalSolidList"/>
    <dgm:cxn modelId="{9C176326-2BDF-4E92-BD6C-4BCBC882ACEA}" type="presOf" srcId="{E1B432F4-5FDB-4518-9272-2F3934AC6AA2}" destId="{D40A0249-41A7-44A6-A657-361E8C18FD42}" srcOrd="0" destOrd="0" presId="urn:microsoft.com/office/officeart/2018/2/layout/IconVerticalSolidList"/>
    <dgm:cxn modelId="{56ADA02B-9055-4F39-B74D-2D556F11DDB6}" srcId="{E1B432F4-5FDB-4518-9272-2F3934AC6AA2}" destId="{B633A646-2062-4841-AF18-847B074C6716}" srcOrd="0" destOrd="0" parTransId="{DB4A5689-BD48-4D3D-8017-D1E3C49B0DDB}" sibTransId="{1397C75F-5FD8-4120-9A24-A246D042942B}"/>
    <dgm:cxn modelId="{E4DA8E34-9ACA-4144-AF64-8AB963755F56}" type="presOf" srcId="{14BC708E-A0A1-4102-88E4-E75128B4E51E}" destId="{80F6AD63-74FB-40E4-9D40-4178AFD87F60}" srcOrd="0" destOrd="0" presId="urn:microsoft.com/office/officeart/2018/2/layout/IconVerticalSolidList"/>
    <dgm:cxn modelId="{E4AD895B-72A4-4A6B-A7F4-C77A53EC51BC}" srcId="{E1B432F4-5FDB-4518-9272-2F3934AC6AA2}" destId="{C6D21269-399B-4BA2-8621-C7B9DA1E1B8F}" srcOrd="2" destOrd="0" parTransId="{AA3929B3-1058-4240-AD5D-9518D4976567}" sibTransId="{C79B0F2C-DDB4-44EB-89F7-717146B88B10}"/>
    <dgm:cxn modelId="{6EEBF544-27C9-42DD-A752-C139020D4905}" srcId="{E1B432F4-5FDB-4518-9272-2F3934AC6AA2}" destId="{D1055D17-0D36-4BC8-8F0C-9DC767BFFB5F}" srcOrd="1" destOrd="0" parTransId="{C255DDEC-22FF-4E11-92D3-C46C06A4E160}" sibTransId="{2D9DC2F7-B493-43A1-8131-9DA436640EF4}"/>
    <dgm:cxn modelId="{E060E54D-71C7-49AE-BD5C-D235A7223455}" type="presOf" srcId="{B633A646-2062-4841-AF18-847B074C6716}" destId="{C95AF6F0-F4DA-48FE-85EB-61ADFB42AA13}" srcOrd="0" destOrd="0" presId="urn:microsoft.com/office/officeart/2018/2/layout/IconVerticalSolidList"/>
    <dgm:cxn modelId="{EB9839C5-F324-41C4-8950-5284E09FB71E}" srcId="{E1B432F4-5FDB-4518-9272-2F3934AC6AA2}" destId="{14BC708E-A0A1-4102-88E4-E75128B4E51E}" srcOrd="3" destOrd="0" parTransId="{CF221EFF-354A-47A9-A498-1F0BBF01ECB8}" sibTransId="{7519C821-85FB-4CA3-BEB5-E4BFBC529B83}"/>
    <dgm:cxn modelId="{26A282CB-43E6-4901-A01B-B31A8F5FCAC0}" type="presOf" srcId="{C6D21269-399B-4BA2-8621-C7B9DA1E1B8F}" destId="{D5847293-6F0A-4807-B203-585610F4F535}" srcOrd="0" destOrd="0" presId="urn:microsoft.com/office/officeart/2018/2/layout/IconVerticalSolidList"/>
    <dgm:cxn modelId="{15E775A5-2D7E-41B7-A76E-7900B3A874D9}" type="presParOf" srcId="{D40A0249-41A7-44A6-A657-361E8C18FD42}" destId="{7D1F47A2-8F6C-4C7F-B3B3-2100C986DE32}" srcOrd="0" destOrd="0" presId="urn:microsoft.com/office/officeart/2018/2/layout/IconVerticalSolidList"/>
    <dgm:cxn modelId="{715A8136-AA2B-4309-9B92-9E2335A32B60}" type="presParOf" srcId="{7D1F47A2-8F6C-4C7F-B3B3-2100C986DE32}" destId="{EC4D957C-BFAC-446D-9573-48333BEC34E6}" srcOrd="0" destOrd="0" presId="urn:microsoft.com/office/officeart/2018/2/layout/IconVerticalSolidList"/>
    <dgm:cxn modelId="{9AEFA554-136B-4AEA-A232-788370FC10F4}" type="presParOf" srcId="{7D1F47A2-8F6C-4C7F-B3B3-2100C986DE32}" destId="{BE6B2CCF-B717-4C6F-9115-44EF0ECE6018}" srcOrd="1" destOrd="0" presId="urn:microsoft.com/office/officeart/2018/2/layout/IconVerticalSolidList"/>
    <dgm:cxn modelId="{8C7EAFEF-4A20-4F9F-B4A3-D614A669260D}" type="presParOf" srcId="{7D1F47A2-8F6C-4C7F-B3B3-2100C986DE32}" destId="{95420642-092B-41B9-94FA-E0EC36F9AF7E}" srcOrd="2" destOrd="0" presId="urn:microsoft.com/office/officeart/2018/2/layout/IconVerticalSolidList"/>
    <dgm:cxn modelId="{0BAE6B47-9D5F-4F6F-B95C-05BBBFBCF3D3}" type="presParOf" srcId="{7D1F47A2-8F6C-4C7F-B3B3-2100C986DE32}" destId="{C95AF6F0-F4DA-48FE-85EB-61ADFB42AA13}" srcOrd="3" destOrd="0" presId="urn:microsoft.com/office/officeart/2018/2/layout/IconVerticalSolidList"/>
    <dgm:cxn modelId="{4A20F5BE-5CFD-4D31-87D6-F40E7E55A33F}" type="presParOf" srcId="{D40A0249-41A7-44A6-A657-361E8C18FD42}" destId="{51DD96AA-8DD7-4B07-A561-5C9B41ACFA3C}" srcOrd="1" destOrd="0" presId="urn:microsoft.com/office/officeart/2018/2/layout/IconVerticalSolidList"/>
    <dgm:cxn modelId="{0E4F761C-C42E-4212-8B73-759B8F6E1E17}" type="presParOf" srcId="{D40A0249-41A7-44A6-A657-361E8C18FD42}" destId="{DFC78B8D-32CD-4D20-A268-D2B9F84804C7}" srcOrd="2" destOrd="0" presId="urn:microsoft.com/office/officeart/2018/2/layout/IconVerticalSolidList"/>
    <dgm:cxn modelId="{45064DAB-73E7-4572-86CB-CFDBDC1F9C4D}" type="presParOf" srcId="{DFC78B8D-32CD-4D20-A268-D2B9F84804C7}" destId="{EF9CC7E8-3C77-43EE-BDB3-4FF57C64C3EB}" srcOrd="0" destOrd="0" presId="urn:microsoft.com/office/officeart/2018/2/layout/IconVerticalSolidList"/>
    <dgm:cxn modelId="{3C35C3CC-D3AD-4E9E-B448-FD330181B157}" type="presParOf" srcId="{DFC78B8D-32CD-4D20-A268-D2B9F84804C7}" destId="{6DEF565A-0168-4DFB-9DE6-ACF80AD91161}" srcOrd="1" destOrd="0" presId="urn:microsoft.com/office/officeart/2018/2/layout/IconVerticalSolidList"/>
    <dgm:cxn modelId="{6C842422-4690-43FE-9D63-9B44E8736B9F}" type="presParOf" srcId="{DFC78B8D-32CD-4D20-A268-D2B9F84804C7}" destId="{D2F1D8E0-F50E-40AB-8018-8BFBD265A513}" srcOrd="2" destOrd="0" presId="urn:microsoft.com/office/officeart/2018/2/layout/IconVerticalSolidList"/>
    <dgm:cxn modelId="{E9BBBCCD-3C80-4AEB-9A85-2D822DAFF7B1}" type="presParOf" srcId="{DFC78B8D-32CD-4D20-A268-D2B9F84804C7}" destId="{04CEC6F5-CD7B-427D-AE21-3D463CC83F7D}" srcOrd="3" destOrd="0" presId="urn:microsoft.com/office/officeart/2018/2/layout/IconVerticalSolidList"/>
    <dgm:cxn modelId="{8E099917-6D90-4B8A-834B-E4E4F07CB7CC}" type="presParOf" srcId="{D40A0249-41A7-44A6-A657-361E8C18FD42}" destId="{2199BDE9-C2C7-4DB5-A34E-696FD6BC70EE}" srcOrd="3" destOrd="0" presId="urn:microsoft.com/office/officeart/2018/2/layout/IconVerticalSolidList"/>
    <dgm:cxn modelId="{F4332A5B-1381-4F4F-A676-2EA4E8E37B09}" type="presParOf" srcId="{D40A0249-41A7-44A6-A657-361E8C18FD42}" destId="{9887B295-B446-4B8E-AEA4-76754DE9DD89}" srcOrd="4" destOrd="0" presId="urn:microsoft.com/office/officeart/2018/2/layout/IconVerticalSolidList"/>
    <dgm:cxn modelId="{885A1DE3-7D81-4B5A-8E5C-7CDBDDDC0265}" type="presParOf" srcId="{9887B295-B446-4B8E-AEA4-76754DE9DD89}" destId="{436A8B1C-2D30-44BB-9150-7099503C8960}" srcOrd="0" destOrd="0" presId="urn:microsoft.com/office/officeart/2018/2/layout/IconVerticalSolidList"/>
    <dgm:cxn modelId="{708B516F-A96D-45CF-A560-8DB99BA209B1}" type="presParOf" srcId="{9887B295-B446-4B8E-AEA4-76754DE9DD89}" destId="{1A8B8B62-3037-4506-89D7-28710774070B}" srcOrd="1" destOrd="0" presId="urn:microsoft.com/office/officeart/2018/2/layout/IconVerticalSolidList"/>
    <dgm:cxn modelId="{3CC76AF4-1372-4414-A1AE-1E91834AA5E4}" type="presParOf" srcId="{9887B295-B446-4B8E-AEA4-76754DE9DD89}" destId="{2FFC6342-A780-4396-8FAC-8E7FAE77A6E2}" srcOrd="2" destOrd="0" presId="urn:microsoft.com/office/officeart/2018/2/layout/IconVerticalSolidList"/>
    <dgm:cxn modelId="{626A2B36-41AE-4809-98F2-94D82CE4FEA3}" type="presParOf" srcId="{9887B295-B446-4B8E-AEA4-76754DE9DD89}" destId="{D5847293-6F0A-4807-B203-585610F4F535}" srcOrd="3" destOrd="0" presId="urn:microsoft.com/office/officeart/2018/2/layout/IconVerticalSolidList"/>
    <dgm:cxn modelId="{F5C96311-0B59-4527-82DB-C714CF7020BF}" type="presParOf" srcId="{D40A0249-41A7-44A6-A657-361E8C18FD42}" destId="{EBB37CA6-D44F-4E20-8BBF-60C52E6DDA22}" srcOrd="5" destOrd="0" presId="urn:microsoft.com/office/officeart/2018/2/layout/IconVerticalSolidList"/>
    <dgm:cxn modelId="{C6CD1776-4F5F-4E7E-AB55-BE35BC748687}" type="presParOf" srcId="{D40A0249-41A7-44A6-A657-361E8C18FD42}" destId="{38E06421-A6BB-4D10-8565-2812C2C5C6B3}" srcOrd="6" destOrd="0" presId="urn:microsoft.com/office/officeart/2018/2/layout/IconVerticalSolidList"/>
    <dgm:cxn modelId="{B5BDF899-EE7A-4DB6-A54F-C4758469E74E}" type="presParOf" srcId="{38E06421-A6BB-4D10-8565-2812C2C5C6B3}" destId="{79919C57-A32A-40F6-B106-B4E0CE644E4C}" srcOrd="0" destOrd="0" presId="urn:microsoft.com/office/officeart/2018/2/layout/IconVerticalSolidList"/>
    <dgm:cxn modelId="{64359DEF-B2A5-4F6D-AA23-74914F38EE9C}" type="presParOf" srcId="{38E06421-A6BB-4D10-8565-2812C2C5C6B3}" destId="{99FDF55F-B3E9-423D-AD21-A6446C5D7455}" srcOrd="1" destOrd="0" presId="urn:microsoft.com/office/officeart/2018/2/layout/IconVerticalSolidList"/>
    <dgm:cxn modelId="{49772725-FE61-4BC2-B43D-E7636A0CD3D6}" type="presParOf" srcId="{38E06421-A6BB-4D10-8565-2812C2C5C6B3}" destId="{E98BD5F1-E6F1-491F-A8EE-6A9AD649521E}" srcOrd="2" destOrd="0" presId="urn:microsoft.com/office/officeart/2018/2/layout/IconVerticalSolidList"/>
    <dgm:cxn modelId="{AD00C26C-94FC-4E52-96D0-FBA1397DCED9}" type="presParOf" srcId="{38E06421-A6BB-4D10-8565-2812C2C5C6B3}" destId="{80F6AD63-74FB-40E4-9D40-4178AFD87F6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21105-F0A7-4E59-9CF7-443FD4A20DF1}">
      <dsp:nvSpPr>
        <dsp:cNvPr id="0" name=""/>
        <dsp:cNvSpPr/>
      </dsp:nvSpPr>
      <dsp:spPr>
        <a:xfrm>
          <a:off x="0" y="2045"/>
          <a:ext cx="5607050" cy="1036528"/>
        </a:xfrm>
        <a:prstGeom prst="roundRect">
          <a:avLst>
            <a:gd name="adj" fmla="val 10000"/>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751454C4-EE5E-4541-B8E4-2C12D863495D}">
      <dsp:nvSpPr>
        <dsp:cNvPr id="0" name=""/>
        <dsp:cNvSpPr/>
      </dsp:nvSpPr>
      <dsp:spPr>
        <a:xfrm>
          <a:off x="384394" y="306109"/>
          <a:ext cx="428400" cy="428400"/>
        </a:xfrm>
        <a:prstGeom prst="rect">
          <a:avLst/>
        </a:prstGeom>
        <a:blipFill>
          <a:blip xmlns:r="http://schemas.openxmlformats.org/officeDocument/2006/relationships" r:embed="rId1">
            <a:duotone>
              <a:schemeClr val="accent1">
                <a:shade val="45000"/>
                <a:satMod val="135000"/>
              </a:schemeClr>
              <a:prstClr val="white"/>
            </a:duotone>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6C8DD16-918E-4AEE-9CCD-460FE31D8928}">
      <dsp:nvSpPr>
        <dsp:cNvPr id="0" name=""/>
        <dsp:cNvSpPr/>
      </dsp:nvSpPr>
      <dsp:spPr>
        <a:xfrm>
          <a:off x="1197190" y="204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100000"/>
            </a:lnSpc>
            <a:spcBef>
              <a:spcPct val="0"/>
            </a:spcBef>
            <a:spcAft>
              <a:spcPct val="35000"/>
            </a:spcAft>
            <a:buNone/>
          </a:pPr>
          <a:r>
            <a:rPr lang="pt-BR" sz="2200" kern="1200" noProof="0" dirty="0">
              <a:solidFill>
                <a:srgbClr val="FFFFFF"/>
              </a:solidFill>
              <a:effectLst>
                <a:glow rad="152400">
                  <a:srgbClr val="FFFFFF">
                    <a:alpha val="19000"/>
                  </a:srgbClr>
                </a:glow>
              </a:effectLst>
              <a:latin typeface="Gill Sans MT" panose="020B0502020104020203"/>
              <a:ea typeface="+mn-ea"/>
              <a:cs typeface="+mn-cs"/>
            </a:rPr>
            <a:t>Dado, Informação, Conhecimento</a:t>
          </a:r>
        </a:p>
      </dsp:txBody>
      <dsp:txXfrm>
        <a:off x="1197190" y="2045"/>
        <a:ext cx="4409859" cy="1036528"/>
      </dsp:txXfrm>
    </dsp:sp>
    <dsp:sp modelId="{EC4D957C-BFAC-446D-9573-48333BEC34E6}">
      <dsp:nvSpPr>
        <dsp:cNvPr id="0" name=""/>
        <dsp:cNvSpPr/>
      </dsp:nvSpPr>
      <dsp:spPr>
        <a:xfrm>
          <a:off x="0" y="1297705"/>
          <a:ext cx="5607050" cy="1036528"/>
        </a:xfrm>
        <a:prstGeom prst="rect">
          <a:avLst/>
        </a:prstGeom>
        <a:solidFill>
          <a:schemeClr val="tx1">
            <a:alpha val="70000"/>
          </a:schemeClr>
        </a:solidFill>
        <a:ln>
          <a:noFill/>
        </a:ln>
        <a:effectLst/>
      </dsp:spPr>
      <dsp:style>
        <a:lnRef idx="0">
          <a:scrgbClr r="0" g="0" b="0"/>
        </a:lnRef>
        <a:fillRef idx="1">
          <a:scrgbClr r="0" g="0" b="0"/>
        </a:fillRef>
        <a:effectRef idx="2">
          <a:scrgbClr r="0" g="0" b="0"/>
        </a:effectRef>
        <a:fontRef idx="minor"/>
      </dsp:style>
    </dsp:sp>
    <dsp:sp modelId="{BE6B2CCF-B717-4C6F-9115-44EF0ECE6018}">
      <dsp:nvSpPr>
        <dsp:cNvPr id="0" name=""/>
        <dsp:cNvSpPr/>
      </dsp:nvSpPr>
      <dsp:spPr>
        <a:xfrm>
          <a:off x="384434" y="1601809"/>
          <a:ext cx="428320" cy="428320"/>
        </a:xfrm>
        <a:prstGeom prst="rect">
          <a:avLst/>
        </a:prstGeom>
        <a:blipFill>
          <a:blip xmlns:r="http://schemas.openxmlformats.org/officeDocument/2006/relationships" r:embed="rId3">
            <a:duotone>
              <a:prstClr val="black"/>
              <a:schemeClr val="accent3">
                <a:tint val="45000"/>
                <a:satMod val="400000"/>
              </a:schemeClr>
            </a:duotone>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5AF6F0-F4DA-48FE-85EB-61ADFB42AA13}">
      <dsp:nvSpPr>
        <dsp:cNvPr id="0" name=""/>
        <dsp:cNvSpPr/>
      </dsp:nvSpPr>
      <dsp:spPr>
        <a:xfrm>
          <a:off x="1197190" y="129770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rtlCol="0" anchor="ctr" anchorCtr="0">
          <a:noAutofit/>
        </a:bodyPr>
        <a:lstStyle/>
        <a:p>
          <a:pPr marL="0" lvl="0" indent="0" algn="l" defTabSz="977900">
            <a:lnSpc>
              <a:spcPct val="100000"/>
            </a:lnSpc>
            <a:spcBef>
              <a:spcPct val="0"/>
            </a:spcBef>
            <a:spcAft>
              <a:spcPct val="35000"/>
            </a:spcAft>
            <a:buNone/>
          </a:pPr>
          <a:r>
            <a:rPr lang="pt-BR" sz="2200" kern="1200" noProof="0" dirty="0">
              <a:solidFill>
                <a:schemeClr val="bg1"/>
              </a:solidFill>
              <a:effectLst>
                <a:glow rad="152400">
                  <a:schemeClr val="bg1">
                    <a:alpha val="19000"/>
                  </a:schemeClr>
                </a:glow>
              </a:effectLst>
            </a:rPr>
            <a:t>O que é relatório, como analisá-lo, interpretá-lo e utilizá-lo</a:t>
          </a:r>
        </a:p>
      </dsp:txBody>
      <dsp:txXfrm>
        <a:off x="1197190" y="1297705"/>
        <a:ext cx="4409859" cy="1036528"/>
      </dsp:txXfrm>
    </dsp:sp>
    <dsp:sp modelId="{436A8B1C-2D30-44BB-9150-7099503C8960}">
      <dsp:nvSpPr>
        <dsp:cNvPr id="0" name=""/>
        <dsp:cNvSpPr/>
      </dsp:nvSpPr>
      <dsp:spPr>
        <a:xfrm>
          <a:off x="0" y="2593366"/>
          <a:ext cx="5607050" cy="1036528"/>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1A8B8B62-3037-4506-89D7-28710774070B}">
      <dsp:nvSpPr>
        <dsp:cNvPr id="0" name=""/>
        <dsp:cNvSpPr/>
      </dsp:nvSpPr>
      <dsp:spPr>
        <a:xfrm>
          <a:off x="403903" y="2916938"/>
          <a:ext cx="389383" cy="38938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847293-6F0A-4807-B203-585610F4F535}">
      <dsp:nvSpPr>
        <dsp:cNvPr id="0" name=""/>
        <dsp:cNvSpPr/>
      </dsp:nvSpPr>
      <dsp:spPr>
        <a:xfrm>
          <a:off x="1197190" y="259336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rtlCol="0" anchor="ctr" anchorCtr="0">
          <a:noAutofit/>
        </a:bodyPr>
        <a:lstStyle/>
        <a:p>
          <a:pPr marL="0" lvl="0" indent="0" algn="l" defTabSz="977900">
            <a:lnSpc>
              <a:spcPct val="100000"/>
            </a:lnSpc>
            <a:spcBef>
              <a:spcPct val="0"/>
            </a:spcBef>
            <a:spcAft>
              <a:spcPct val="35000"/>
            </a:spcAft>
            <a:buNone/>
          </a:pPr>
          <a:r>
            <a:rPr lang="pt-BR" sz="2200" kern="1200" noProof="0" dirty="0">
              <a:solidFill>
                <a:schemeClr val="bg1"/>
              </a:solidFill>
              <a:effectLst>
                <a:glow rad="152400">
                  <a:schemeClr val="bg1">
                    <a:alpha val="19000"/>
                  </a:schemeClr>
                </a:glow>
              </a:effectLst>
            </a:rPr>
            <a:t>KPI – O que é?</a:t>
          </a:r>
        </a:p>
      </dsp:txBody>
      <dsp:txXfrm>
        <a:off x="1197190" y="2593366"/>
        <a:ext cx="4409859" cy="1036528"/>
      </dsp:txXfrm>
    </dsp:sp>
    <dsp:sp modelId="{79919C57-A32A-40F6-B106-B4E0CE644E4C}">
      <dsp:nvSpPr>
        <dsp:cNvPr id="0" name=""/>
        <dsp:cNvSpPr/>
      </dsp:nvSpPr>
      <dsp:spPr>
        <a:xfrm>
          <a:off x="0" y="3889026"/>
          <a:ext cx="5607050" cy="1036528"/>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99FDF55F-B3E9-423D-AD21-A6446C5D7455}">
      <dsp:nvSpPr>
        <dsp:cNvPr id="0" name=""/>
        <dsp:cNvSpPr/>
      </dsp:nvSpPr>
      <dsp:spPr>
        <a:xfrm>
          <a:off x="384434" y="4193130"/>
          <a:ext cx="428320" cy="428320"/>
        </a:xfrm>
        <a:prstGeom prst="rect">
          <a:avLst/>
        </a:prstGeom>
        <a:blipFill>
          <a:blip xmlns:r="http://schemas.openxmlformats.org/officeDocument/2006/relationships" r:embed="rId7">
            <a:duotone>
              <a:prstClr val="black"/>
              <a:schemeClr val="accent1">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F6AD63-74FB-40E4-9D40-4178AFD87F60}">
      <dsp:nvSpPr>
        <dsp:cNvPr id="0" name=""/>
        <dsp:cNvSpPr/>
      </dsp:nvSpPr>
      <dsp:spPr>
        <a:xfrm>
          <a:off x="1197190" y="388902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100000"/>
            </a:lnSpc>
            <a:spcBef>
              <a:spcPct val="0"/>
            </a:spcBef>
            <a:spcAft>
              <a:spcPct val="35000"/>
            </a:spcAft>
            <a:buNone/>
          </a:pPr>
          <a:r>
            <a:rPr lang="pt-BR" sz="2200" kern="1200" noProof="0" dirty="0">
              <a:solidFill>
                <a:schemeClr val="bg1"/>
              </a:solidFill>
              <a:effectLst>
                <a:glow rad="152400">
                  <a:schemeClr val="bg1">
                    <a:alpha val="19000"/>
                  </a:schemeClr>
                </a:glow>
              </a:effectLst>
            </a:rPr>
            <a:t>TMA, TMO, TME</a:t>
          </a:r>
          <a:endParaRPr lang="pt-BR" sz="2200" kern="1200" noProof="0" dirty="0"/>
        </a:p>
      </dsp:txBody>
      <dsp:txXfrm>
        <a:off x="1197190" y="3889026"/>
        <a:ext cx="4409859" cy="1036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D957C-BFAC-446D-9573-48333BEC34E6}">
      <dsp:nvSpPr>
        <dsp:cNvPr id="0" name=""/>
        <dsp:cNvSpPr/>
      </dsp:nvSpPr>
      <dsp:spPr>
        <a:xfrm>
          <a:off x="0" y="0"/>
          <a:ext cx="5607050" cy="1036528"/>
        </a:xfrm>
        <a:prstGeom prst="rect">
          <a:avLst/>
        </a:prstGeom>
        <a:solidFill>
          <a:schemeClr val="tx1">
            <a:alpha val="70000"/>
          </a:schemeClr>
        </a:solidFill>
        <a:ln>
          <a:noFill/>
        </a:ln>
        <a:effectLst/>
      </dsp:spPr>
      <dsp:style>
        <a:lnRef idx="0">
          <a:scrgbClr r="0" g="0" b="0"/>
        </a:lnRef>
        <a:fillRef idx="1">
          <a:scrgbClr r="0" g="0" b="0"/>
        </a:fillRef>
        <a:effectRef idx="2">
          <a:scrgbClr r="0" g="0" b="0"/>
        </a:effectRef>
        <a:fontRef idx="minor"/>
      </dsp:style>
    </dsp:sp>
    <dsp:sp modelId="{BE6B2CCF-B717-4C6F-9115-44EF0ECE6018}">
      <dsp:nvSpPr>
        <dsp:cNvPr id="0" name=""/>
        <dsp:cNvSpPr/>
      </dsp:nvSpPr>
      <dsp:spPr>
        <a:xfrm>
          <a:off x="384434" y="306149"/>
          <a:ext cx="428320" cy="4283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95AF6F0-F4DA-48FE-85EB-61ADFB42AA13}">
      <dsp:nvSpPr>
        <dsp:cNvPr id="0" name=""/>
        <dsp:cNvSpPr/>
      </dsp:nvSpPr>
      <dsp:spPr>
        <a:xfrm>
          <a:off x="1197190" y="204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rtlCol="0" anchor="ctr" anchorCtr="0">
          <a:noAutofit/>
        </a:bodyPr>
        <a:lstStyle/>
        <a:p>
          <a:pPr marL="0" lvl="0" indent="0" algn="l" defTabSz="800100">
            <a:lnSpc>
              <a:spcPct val="100000"/>
            </a:lnSpc>
            <a:spcBef>
              <a:spcPct val="0"/>
            </a:spcBef>
            <a:spcAft>
              <a:spcPct val="35000"/>
            </a:spcAft>
            <a:buNone/>
          </a:pPr>
          <a:r>
            <a:rPr lang="pt-BR" sz="1800" kern="1200" noProof="0" dirty="0">
              <a:solidFill>
                <a:schemeClr val="bg1"/>
              </a:solidFill>
              <a:effectLst>
                <a:glow rad="152400">
                  <a:schemeClr val="bg1">
                    <a:alpha val="19000"/>
                  </a:schemeClr>
                </a:glow>
              </a:effectLst>
            </a:rPr>
            <a:t>Excel Básico: Barra de Ferramentas, Planilhas, Colunas, Linhas, Fórmulas e Filtros.</a:t>
          </a:r>
        </a:p>
      </dsp:txBody>
      <dsp:txXfrm>
        <a:off x="1197190" y="2045"/>
        <a:ext cx="4409859" cy="1036528"/>
      </dsp:txXfrm>
    </dsp:sp>
    <dsp:sp modelId="{EF9CC7E8-3C77-43EE-BDB3-4FF57C64C3EB}">
      <dsp:nvSpPr>
        <dsp:cNvPr id="0" name=""/>
        <dsp:cNvSpPr/>
      </dsp:nvSpPr>
      <dsp:spPr>
        <a:xfrm>
          <a:off x="0" y="1327713"/>
          <a:ext cx="5607050" cy="1036528"/>
        </a:xfrm>
        <a:prstGeom prst="rect">
          <a:avLst/>
        </a:prstGeom>
        <a:solidFill>
          <a:srgbClr val="000000">
            <a:alpha val="70000"/>
          </a:srgbClr>
        </a:solidFill>
        <a:ln>
          <a:noFill/>
        </a:ln>
        <a:effectLst>
          <a:softEdge rad="0"/>
        </a:effectLst>
      </dsp:spPr>
      <dsp:style>
        <a:lnRef idx="0">
          <a:scrgbClr r="0" g="0" b="0"/>
        </a:lnRef>
        <a:fillRef idx="1">
          <a:scrgbClr r="0" g="0" b="0"/>
        </a:fillRef>
        <a:effectRef idx="2">
          <a:scrgbClr r="0" g="0" b="0"/>
        </a:effectRef>
        <a:fontRef idx="minor"/>
      </dsp:style>
    </dsp:sp>
    <dsp:sp modelId="{6DEF565A-0168-4DFB-9DE6-ACF80AD91161}">
      <dsp:nvSpPr>
        <dsp:cNvPr id="0" name=""/>
        <dsp:cNvSpPr/>
      </dsp:nvSpPr>
      <dsp:spPr>
        <a:xfrm>
          <a:off x="384394" y="1601769"/>
          <a:ext cx="428400" cy="4284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4CEC6F5-CD7B-427D-AE21-3D463CC83F7D}">
      <dsp:nvSpPr>
        <dsp:cNvPr id="0" name=""/>
        <dsp:cNvSpPr/>
      </dsp:nvSpPr>
      <dsp:spPr>
        <a:xfrm>
          <a:off x="1197190" y="129770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rtlCol="0" anchor="ctr" anchorCtr="0">
          <a:noAutofit/>
        </a:bodyPr>
        <a:lstStyle/>
        <a:p>
          <a:pPr marL="0" lvl="0" indent="0" algn="l" defTabSz="800100">
            <a:lnSpc>
              <a:spcPct val="100000"/>
            </a:lnSpc>
            <a:spcBef>
              <a:spcPct val="0"/>
            </a:spcBef>
            <a:spcAft>
              <a:spcPct val="35000"/>
            </a:spcAft>
            <a:buNone/>
          </a:pPr>
          <a:r>
            <a:rPr lang="pt-BR" sz="1800" kern="1200" noProof="0" dirty="0">
              <a:solidFill>
                <a:schemeClr val="bg1"/>
              </a:solidFill>
              <a:effectLst>
                <a:glow rad="152400">
                  <a:schemeClr val="bg1">
                    <a:alpha val="19000"/>
                  </a:schemeClr>
                </a:glow>
              </a:effectLst>
            </a:rPr>
            <a:t>Excel: Usando funções</a:t>
          </a:r>
        </a:p>
      </dsp:txBody>
      <dsp:txXfrm>
        <a:off x="1197190" y="1297705"/>
        <a:ext cx="4409859" cy="1036528"/>
      </dsp:txXfrm>
    </dsp:sp>
    <dsp:sp modelId="{436A8B1C-2D30-44BB-9150-7099503C8960}">
      <dsp:nvSpPr>
        <dsp:cNvPr id="0" name=""/>
        <dsp:cNvSpPr/>
      </dsp:nvSpPr>
      <dsp:spPr>
        <a:xfrm>
          <a:off x="0" y="2593366"/>
          <a:ext cx="5607050" cy="1036528"/>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1A8B8B62-3037-4506-89D7-28710774070B}">
      <dsp:nvSpPr>
        <dsp:cNvPr id="0" name=""/>
        <dsp:cNvSpPr/>
      </dsp:nvSpPr>
      <dsp:spPr>
        <a:xfrm>
          <a:off x="384394" y="2897430"/>
          <a:ext cx="428400" cy="4284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5847293-6F0A-4807-B203-585610F4F535}">
      <dsp:nvSpPr>
        <dsp:cNvPr id="0" name=""/>
        <dsp:cNvSpPr/>
      </dsp:nvSpPr>
      <dsp:spPr>
        <a:xfrm>
          <a:off x="1197190" y="259336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rtlCol="0" anchor="ctr" anchorCtr="0">
          <a:noAutofit/>
        </a:bodyPr>
        <a:lstStyle/>
        <a:p>
          <a:pPr marL="0" lvl="0" indent="0" algn="l" defTabSz="800100">
            <a:lnSpc>
              <a:spcPct val="100000"/>
            </a:lnSpc>
            <a:spcBef>
              <a:spcPct val="0"/>
            </a:spcBef>
            <a:spcAft>
              <a:spcPct val="35000"/>
            </a:spcAft>
            <a:buNone/>
          </a:pPr>
          <a:r>
            <a:rPr lang="pt-BR" sz="1800" kern="1200" noProof="0" dirty="0">
              <a:solidFill>
                <a:schemeClr val="bg1"/>
              </a:solidFill>
              <a:effectLst>
                <a:glow rad="152400">
                  <a:schemeClr val="bg1">
                    <a:alpha val="19000"/>
                  </a:schemeClr>
                </a:glow>
              </a:effectLst>
            </a:rPr>
            <a:t>Excel – Calculando KPIs</a:t>
          </a:r>
        </a:p>
      </dsp:txBody>
      <dsp:txXfrm>
        <a:off x="1197190" y="2593366"/>
        <a:ext cx="4409859" cy="1036528"/>
      </dsp:txXfrm>
    </dsp:sp>
    <dsp:sp modelId="{79919C57-A32A-40F6-B106-B4E0CE644E4C}">
      <dsp:nvSpPr>
        <dsp:cNvPr id="0" name=""/>
        <dsp:cNvSpPr/>
      </dsp:nvSpPr>
      <dsp:spPr>
        <a:xfrm>
          <a:off x="0" y="3889026"/>
          <a:ext cx="5607050" cy="1036528"/>
        </a:xfrm>
        <a:prstGeom prst="rect">
          <a:avLst/>
        </a:prstGeom>
        <a:solidFill>
          <a:srgbClr val="000000">
            <a:alpha val="70000"/>
          </a:srgbClr>
        </a:solidFill>
        <a:ln>
          <a:noFill/>
        </a:ln>
        <a:effectLst/>
      </dsp:spPr>
      <dsp:style>
        <a:lnRef idx="0">
          <a:scrgbClr r="0" g="0" b="0"/>
        </a:lnRef>
        <a:fillRef idx="1">
          <a:scrgbClr r="0" g="0" b="0"/>
        </a:fillRef>
        <a:effectRef idx="2">
          <a:scrgbClr r="0" g="0" b="0"/>
        </a:effectRef>
        <a:fontRef idx="minor"/>
      </dsp:style>
    </dsp:sp>
    <dsp:sp modelId="{99FDF55F-B3E9-423D-AD21-A6446C5D7455}">
      <dsp:nvSpPr>
        <dsp:cNvPr id="0" name=""/>
        <dsp:cNvSpPr/>
      </dsp:nvSpPr>
      <dsp:spPr>
        <a:xfrm>
          <a:off x="384434" y="4193130"/>
          <a:ext cx="428320" cy="42832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F6AD63-74FB-40E4-9D40-4178AFD87F60}">
      <dsp:nvSpPr>
        <dsp:cNvPr id="0" name=""/>
        <dsp:cNvSpPr/>
      </dsp:nvSpPr>
      <dsp:spPr>
        <a:xfrm>
          <a:off x="1197190" y="388902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800100">
            <a:lnSpc>
              <a:spcPct val="100000"/>
            </a:lnSpc>
            <a:spcBef>
              <a:spcPct val="0"/>
            </a:spcBef>
            <a:spcAft>
              <a:spcPct val="35000"/>
            </a:spcAft>
            <a:buNone/>
          </a:pPr>
          <a:r>
            <a:rPr lang="pt-BR" sz="1800" kern="1200" noProof="0" dirty="0">
              <a:solidFill>
                <a:schemeClr val="bg1"/>
              </a:solidFill>
              <a:effectLst>
                <a:glow rad="152400">
                  <a:schemeClr val="bg1">
                    <a:alpha val="19000"/>
                  </a:schemeClr>
                </a:glow>
              </a:effectLst>
            </a:rPr>
            <a:t>Excel para negócios: Gráficos, Dados Externos e Dashboards</a:t>
          </a:r>
          <a:endParaRPr lang="pt-BR" sz="1800" kern="1200" noProof="0" dirty="0"/>
        </a:p>
      </dsp:txBody>
      <dsp:txXfrm>
        <a:off x="1197190" y="3889026"/>
        <a:ext cx="4409859" cy="1036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Lista Sólida Vertical de Ícones"/>
  <dgm:desc val="Use para mostrar uma série de recursos visuais de cima para baixo com o nível 1 ou nível 1 e nível 2 de texto agrupados em uma forma. Funciona melhor com ícones ou imagens pequenas com descrições mais longa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Lista Sólida Vertical de Ícones"/>
  <dgm:desc val="Use para mostrar uma série de recursos visuais de cima para baixo com o nível 1 ou nível 1 e nível 2 de texto agrupados em uma forma. Funciona melhor com ícones ou imagens pequenas com descrições mais longa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33B479-B86F-4B3B-92CC-A65D21022A71}" type="datetime1">
              <a:rPr lang="pt-BR" smtClean="0"/>
              <a:t>18/07/2023</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D53290-F0ED-46B1-B74B-2F3871D103EB}" type="slidenum">
              <a:rPr lang="pt-BR" smtClean="0"/>
              <a:t>‹nº›</a:t>
            </a:fld>
            <a:endParaRPr lang="pt-BR" dirty="0"/>
          </a:p>
        </p:txBody>
      </p:sp>
    </p:spTree>
    <p:extLst>
      <p:ext uri="{BB962C8B-B14F-4D97-AF65-F5344CB8AC3E}">
        <p14:creationId xmlns:p14="http://schemas.microsoft.com/office/powerpoint/2010/main" val="2811477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noProof="0"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E89ABE-C638-43EB-8FF2-1C40E4E3A55D}" type="datetime1">
              <a:rPr lang="pt-BR" smtClean="0"/>
              <a:pPr/>
              <a:t>18/07/2023</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dirty="0"/>
              <a:t>Editar estilos de texto Mestre</a:t>
            </a:r>
          </a:p>
          <a:p>
            <a:pPr lvl="1"/>
            <a:r>
              <a:rPr lang="pt-BR" noProof="0" dirty="0"/>
              <a:t>Segundo nível</a:t>
            </a:r>
          </a:p>
          <a:p>
            <a:pPr lvl="2"/>
            <a:r>
              <a:rPr lang="pt-BR" noProof="0" dirty="0"/>
              <a:t>Terceiro nível</a:t>
            </a:r>
          </a:p>
          <a:p>
            <a:pPr lvl="3"/>
            <a:r>
              <a:rPr lang="pt-BR" noProof="0" dirty="0"/>
              <a:t>Quarto nível</a:t>
            </a:r>
          </a:p>
          <a:p>
            <a:pPr lvl="4"/>
            <a:r>
              <a:rPr lang="pt-BR" noProof="0"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noProof="0"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B69BF2-40CB-4D1C-9AF8-B52A60A65A50}" type="slidenum">
              <a:rPr lang="pt-BR" noProof="0" smtClean="0"/>
              <a:t>‹nº›</a:t>
            </a:fld>
            <a:endParaRPr lang="pt-BR" noProof="0" dirty="0"/>
          </a:p>
        </p:txBody>
      </p:sp>
    </p:spTree>
    <p:extLst>
      <p:ext uri="{BB962C8B-B14F-4D97-AF65-F5344CB8AC3E}">
        <p14:creationId xmlns:p14="http://schemas.microsoft.com/office/powerpoint/2010/main" val="4084546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1</a:t>
            </a:fld>
            <a:endParaRPr lang="pt-BR" dirty="0"/>
          </a:p>
        </p:txBody>
      </p:sp>
    </p:spTree>
    <p:extLst>
      <p:ext uri="{BB962C8B-B14F-4D97-AF65-F5344CB8AC3E}">
        <p14:creationId xmlns:p14="http://schemas.microsoft.com/office/powerpoint/2010/main" val="3569656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10</a:t>
            </a:fld>
            <a:endParaRPr lang="pt-BR" dirty="0"/>
          </a:p>
        </p:txBody>
      </p:sp>
    </p:spTree>
    <p:extLst>
      <p:ext uri="{BB962C8B-B14F-4D97-AF65-F5344CB8AC3E}">
        <p14:creationId xmlns:p14="http://schemas.microsoft.com/office/powerpoint/2010/main" val="5852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11</a:t>
            </a:fld>
            <a:endParaRPr lang="pt-BR" dirty="0"/>
          </a:p>
        </p:txBody>
      </p:sp>
    </p:spTree>
    <p:extLst>
      <p:ext uri="{BB962C8B-B14F-4D97-AF65-F5344CB8AC3E}">
        <p14:creationId xmlns:p14="http://schemas.microsoft.com/office/powerpoint/2010/main" val="1493411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12</a:t>
            </a:fld>
            <a:endParaRPr lang="pt-BR" dirty="0"/>
          </a:p>
        </p:txBody>
      </p:sp>
    </p:spTree>
    <p:extLst>
      <p:ext uri="{BB962C8B-B14F-4D97-AF65-F5344CB8AC3E}">
        <p14:creationId xmlns:p14="http://schemas.microsoft.com/office/powerpoint/2010/main" val="3424108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13</a:t>
            </a:fld>
            <a:endParaRPr lang="pt-BR" dirty="0"/>
          </a:p>
        </p:txBody>
      </p:sp>
    </p:spTree>
    <p:extLst>
      <p:ext uri="{BB962C8B-B14F-4D97-AF65-F5344CB8AC3E}">
        <p14:creationId xmlns:p14="http://schemas.microsoft.com/office/powerpoint/2010/main" val="1156349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14</a:t>
            </a:fld>
            <a:endParaRPr lang="pt-BR" dirty="0"/>
          </a:p>
        </p:txBody>
      </p:sp>
    </p:spTree>
    <p:extLst>
      <p:ext uri="{BB962C8B-B14F-4D97-AF65-F5344CB8AC3E}">
        <p14:creationId xmlns:p14="http://schemas.microsoft.com/office/powerpoint/2010/main" val="2558490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15</a:t>
            </a:fld>
            <a:endParaRPr lang="pt-BR" dirty="0"/>
          </a:p>
        </p:txBody>
      </p:sp>
    </p:spTree>
    <p:extLst>
      <p:ext uri="{BB962C8B-B14F-4D97-AF65-F5344CB8AC3E}">
        <p14:creationId xmlns:p14="http://schemas.microsoft.com/office/powerpoint/2010/main" val="254403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16</a:t>
            </a:fld>
            <a:endParaRPr lang="pt-BR" dirty="0"/>
          </a:p>
        </p:txBody>
      </p:sp>
    </p:spTree>
    <p:extLst>
      <p:ext uri="{BB962C8B-B14F-4D97-AF65-F5344CB8AC3E}">
        <p14:creationId xmlns:p14="http://schemas.microsoft.com/office/powerpoint/2010/main" val="2704370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17</a:t>
            </a:fld>
            <a:endParaRPr lang="pt-BR" dirty="0"/>
          </a:p>
        </p:txBody>
      </p:sp>
    </p:spTree>
    <p:extLst>
      <p:ext uri="{BB962C8B-B14F-4D97-AF65-F5344CB8AC3E}">
        <p14:creationId xmlns:p14="http://schemas.microsoft.com/office/powerpoint/2010/main" val="962985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18</a:t>
            </a:fld>
            <a:endParaRPr lang="pt-BR" dirty="0"/>
          </a:p>
        </p:txBody>
      </p:sp>
    </p:spTree>
    <p:extLst>
      <p:ext uri="{BB962C8B-B14F-4D97-AF65-F5344CB8AC3E}">
        <p14:creationId xmlns:p14="http://schemas.microsoft.com/office/powerpoint/2010/main" val="2038256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19</a:t>
            </a:fld>
            <a:endParaRPr lang="pt-BR" dirty="0"/>
          </a:p>
        </p:txBody>
      </p:sp>
    </p:spTree>
    <p:extLst>
      <p:ext uri="{BB962C8B-B14F-4D97-AF65-F5344CB8AC3E}">
        <p14:creationId xmlns:p14="http://schemas.microsoft.com/office/powerpoint/2010/main" val="2878765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2</a:t>
            </a:fld>
            <a:endParaRPr lang="pt-BR" dirty="0"/>
          </a:p>
        </p:txBody>
      </p:sp>
    </p:spTree>
    <p:extLst>
      <p:ext uri="{BB962C8B-B14F-4D97-AF65-F5344CB8AC3E}">
        <p14:creationId xmlns:p14="http://schemas.microsoft.com/office/powerpoint/2010/main" val="4164902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20</a:t>
            </a:fld>
            <a:endParaRPr lang="pt-BR" dirty="0"/>
          </a:p>
        </p:txBody>
      </p:sp>
    </p:spTree>
    <p:extLst>
      <p:ext uri="{BB962C8B-B14F-4D97-AF65-F5344CB8AC3E}">
        <p14:creationId xmlns:p14="http://schemas.microsoft.com/office/powerpoint/2010/main" val="3569260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21</a:t>
            </a:fld>
            <a:endParaRPr lang="pt-BR" dirty="0"/>
          </a:p>
        </p:txBody>
      </p:sp>
    </p:spTree>
    <p:extLst>
      <p:ext uri="{BB962C8B-B14F-4D97-AF65-F5344CB8AC3E}">
        <p14:creationId xmlns:p14="http://schemas.microsoft.com/office/powerpoint/2010/main" val="206969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22</a:t>
            </a:fld>
            <a:endParaRPr lang="pt-BR" dirty="0"/>
          </a:p>
        </p:txBody>
      </p:sp>
    </p:spTree>
    <p:extLst>
      <p:ext uri="{BB962C8B-B14F-4D97-AF65-F5344CB8AC3E}">
        <p14:creationId xmlns:p14="http://schemas.microsoft.com/office/powerpoint/2010/main" val="4097929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23</a:t>
            </a:fld>
            <a:endParaRPr lang="pt-BR" dirty="0"/>
          </a:p>
        </p:txBody>
      </p:sp>
    </p:spTree>
    <p:extLst>
      <p:ext uri="{BB962C8B-B14F-4D97-AF65-F5344CB8AC3E}">
        <p14:creationId xmlns:p14="http://schemas.microsoft.com/office/powerpoint/2010/main" val="3440251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24</a:t>
            </a:fld>
            <a:endParaRPr lang="pt-BR" dirty="0"/>
          </a:p>
        </p:txBody>
      </p:sp>
    </p:spTree>
    <p:extLst>
      <p:ext uri="{BB962C8B-B14F-4D97-AF65-F5344CB8AC3E}">
        <p14:creationId xmlns:p14="http://schemas.microsoft.com/office/powerpoint/2010/main" val="2961369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25</a:t>
            </a:fld>
            <a:endParaRPr lang="pt-BR" dirty="0"/>
          </a:p>
        </p:txBody>
      </p:sp>
    </p:spTree>
    <p:extLst>
      <p:ext uri="{BB962C8B-B14F-4D97-AF65-F5344CB8AC3E}">
        <p14:creationId xmlns:p14="http://schemas.microsoft.com/office/powerpoint/2010/main" val="2730281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26</a:t>
            </a:fld>
            <a:endParaRPr lang="pt-BR" dirty="0"/>
          </a:p>
        </p:txBody>
      </p:sp>
    </p:spTree>
    <p:extLst>
      <p:ext uri="{BB962C8B-B14F-4D97-AF65-F5344CB8AC3E}">
        <p14:creationId xmlns:p14="http://schemas.microsoft.com/office/powerpoint/2010/main" val="144669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27</a:t>
            </a:fld>
            <a:endParaRPr lang="pt-BR" dirty="0"/>
          </a:p>
        </p:txBody>
      </p:sp>
    </p:spTree>
    <p:extLst>
      <p:ext uri="{BB962C8B-B14F-4D97-AF65-F5344CB8AC3E}">
        <p14:creationId xmlns:p14="http://schemas.microsoft.com/office/powerpoint/2010/main" val="1336374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28</a:t>
            </a:fld>
            <a:endParaRPr lang="pt-BR" dirty="0"/>
          </a:p>
        </p:txBody>
      </p:sp>
    </p:spTree>
    <p:extLst>
      <p:ext uri="{BB962C8B-B14F-4D97-AF65-F5344CB8AC3E}">
        <p14:creationId xmlns:p14="http://schemas.microsoft.com/office/powerpoint/2010/main" val="4293471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29</a:t>
            </a:fld>
            <a:endParaRPr lang="pt-BR" dirty="0"/>
          </a:p>
        </p:txBody>
      </p:sp>
    </p:spTree>
    <p:extLst>
      <p:ext uri="{BB962C8B-B14F-4D97-AF65-F5344CB8AC3E}">
        <p14:creationId xmlns:p14="http://schemas.microsoft.com/office/powerpoint/2010/main" val="298942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3</a:t>
            </a:fld>
            <a:endParaRPr lang="pt-BR" dirty="0"/>
          </a:p>
        </p:txBody>
      </p:sp>
    </p:spTree>
    <p:extLst>
      <p:ext uri="{BB962C8B-B14F-4D97-AF65-F5344CB8AC3E}">
        <p14:creationId xmlns:p14="http://schemas.microsoft.com/office/powerpoint/2010/main" val="3676381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30</a:t>
            </a:fld>
            <a:endParaRPr lang="pt-BR" dirty="0"/>
          </a:p>
        </p:txBody>
      </p:sp>
    </p:spTree>
    <p:extLst>
      <p:ext uri="{BB962C8B-B14F-4D97-AF65-F5344CB8AC3E}">
        <p14:creationId xmlns:p14="http://schemas.microsoft.com/office/powerpoint/2010/main" val="89230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31</a:t>
            </a:fld>
            <a:endParaRPr lang="pt-BR" dirty="0"/>
          </a:p>
        </p:txBody>
      </p:sp>
    </p:spTree>
    <p:extLst>
      <p:ext uri="{BB962C8B-B14F-4D97-AF65-F5344CB8AC3E}">
        <p14:creationId xmlns:p14="http://schemas.microsoft.com/office/powerpoint/2010/main" val="1768444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32</a:t>
            </a:fld>
            <a:endParaRPr lang="pt-BR" dirty="0"/>
          </a:p>
        </p:txBody>
      </p:sp>
    </p:spTree>
    <p:extLst>
      <p:ext uri="{BB962C8B-B14F-4D97-AF65-F5344CB8AC3E}">
        <p14:creationId xmlns:p14="http://schemas.microsoft.com/office/powerpoint/2010/main" val="947951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33</a:t>
            </a:fld>
            <a:endParaRPr lang="pt-BR" dirty="0"/>
          </a:p>
        </p:txBody>
      </p:sp>
    </p:spTree>
    <p:extLst>
      <p:ext uri="{BB962C8B-B14F-4D97-AF65-F5344CB8AC3E}">
        <p14:creationId xmlns:p14="http://schemas.microsoft.com/office/powerpoint/2010/main" val="1921948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34</a:t>
            </a:fld>
            <a:endParaRPr lang="pt-BR" dirty="0"/>
          </a:p>
        </p:txBody>
      </p:sp>
    </p:spTree>
    <p:extLst>
      <p:ext uri="{BB962C8B-B14F-4D97-AF65-F5344CB8AC3E}">
        <p14:creationId xmlns:p14="http://schemas.microsoft.com/office/powerpoint/2010/main" val="1791276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35</a:t>
            </a:fld>
            <a:endParaRPr lang="pt-BR" dirty="0"/>
          </a:p>
        </p:txBody>
      </p:sp>
    </p:spTree>
    <p:extLst>
      <p:ext uri="{BB962C8B-B14F-4D97-AF65-F5344CB8AC3E}">
        <p14:creationId xmlns:p14="http://schemas.microsoft.com/office/powerpoint/2010/main" val="1443034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36</a:t>
            </a:fld>
            <a:endParaRPr lang="pt-BR" dirty="0"/>
          </a:p>
        </p:txBody>
      </p:sp>
    </p:spTree>
    <p:extLst>
      <p:ext uri="{BB962C8B-B14F-4D97-AF65-F5344CB8AC3E}">
        <p14:creationId xmlns:p14="http://schemas.microsoft.com/office/powerpoint/2010/main" val="3437017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37</a:t>
            </a:fld>
            <a:endParaRPr lang="pt-BR" dirty="0"/>
          </a:p>
        </p:txBody>
      </p:sp>
    </p:spTree>
    <p:extLst>
      <p:ext uri="{BB962C8B-B14F-4D97-AF65-F5344CB8AC3E}">
        <p14:creationId xmlns:p14="http://schemas.microsoft.com/office/powerpoint/2010/main" val="342756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38</a:t>
            </a:fld>
            <a:endParaRPr lang="pt-BR" dirty="0"/>
          </a:p>
        </p:txBody>
      </p:sp>
    </p:spTree>
    <p:extLst>
      <p:ext uri="{BB962C8B-B14F-4D97-AF65-F5344CB8AC3E}">
        <p14:creationId xmlns:p14="http://schemas.microsoft.com/office/powerpoint/2010/main" val="3272183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39</a:t>
            </a:fld>
            <a:endParaRPr lang="pt-BR" dirty="0"/>
          </a:p>
        </p:txBody>
      </p:sp>
    </p:spTree>
    <p:extLst>
      <p:ext uri="{BB962C8B-B14F-4D97-AF65-F5344CB8AC3E}">
        <p14:creationId xmlns:p14="http://schemas.microsoft.com/office/powerpoint/2010/main" val="2901421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4</a:t>
            </a:fld>
            <a:endParaRPr lang="pt-BR" dirty="0"/>
          </a:p>
        </p:txBody>
      </p:sp>
    </p:spTree>
    <p:extLst>
      <p:ext uri="{BB962C8B-B14F-4D97-AF65-F5344CB8AC3E}">
        <p14:creationId xmlns:p14="http://schemas.microsoft.com/office/powerpoint/2010/main" val="422746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40</a:t>
            </a:fld>
            <a:endParaRPr lang="pt-BR" dirty="0"/>
          </a:p>
        </p:txBody>
      </p:sp>
    </p:spTree>
    <p:extLst>
      <p:ext uri="{BB962C8B-B14F-4D97-AF65-F5344CB8AC3E}">
        <p14:creationId xmlns:p14="http://schemas.microsoft.com/office/powerpoint/2010/main" val="3609709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41</a:t>
            </a:fld>
            <a:endParaRPr lang="pt-BR" dirty="0"/>
          </a:p>
        </p:txBody>
      </p:sp>
    </p:spTree>
    <p:extLst>
      <p:ext uri="{BB962C8B-B14F-4D97-AF65-F5344CB8AC3E}">
        <p14:creationId xmlns:p14="http://schemas.microsoft.com/office/powerpoint/2010/main" val="881905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42</a:t>
            </a:fld>
            <a:endParaRPr lang="pt-BR" dirty="0"/>
          </a:p>
        </p:txBody>
      </p:sp>
    </p:spTree>
    <p:extLst>
      <p:ext uri="{BB962C8B-B14F-4D97-AF65-F5344CB8AC3E}">
        <p14:creationId xmlns:p14="http://schemas.microsoft.com/office/powerpoint/2010/main" val="821295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43</a:t>
            </a:fld>
            <a:endParaRPr lang="pt-BR" dirty="0"/>
          </a:p>
        </p:txBody>
      </p:sp>
    </p:spTree>
    <p:extLst>
      <p:ext uri="{BB962C8B-B14F-4D97-AF65-F5344CB8AC3E}">
        <p14:creationId xmlns:p14="http://schemas.microsoft.com/office/powerpoint/2010/main" val="347389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5</a:t>
            </a:fld>
            <a:endParaRPr lang="pt-BR" dirty="0"/>
          </a:p>
        </p:txBody>
      </p:sp>
    </p:spTree>
    <p:extLst>
      <p:ext uri="{BB962C8B-B14F-4D97-AF65-F5344CB8AC3E}">
        <p14:creationId xmlns:p14="http://schemas.microsoft.com/office/powerpoint/2010/main" val="2641466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6</a:t>
            </a:fld>
            <a:endParaRPr lang="pt-BR" dirty="0"/>
          </a:p>
        </p:txBody>
      </p:sp>
    </p:spTree>
    <p:extLst>
      <p:ext uri="{BB962C8B-B14F-4D97-AF65-F5344CB8AC3E}">
        <p14:creationId xmlns:p14="http://schemas.microsoft.com/office/powerpoint/2010/main" val="4114848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7</a:t>
            </a:fld>
            <a:endParaRPr lang="pt-BR" dirty="0"/>
          </a:p>
        </p:txBody>
      </p:sp>
    </p:spTree>
    <p:extLst>
      <p:ext uri="{BB962C8B-B14F-4D97-AF65-F5344CB8AC3E}">
        <p14:creationId xmlns:p14="http://schemas.microsoft.com/office/powerpoint/2010/main" val="1613172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8</a:t>
            </a:fld>
            <a:endParaRPr lang="pt-BR" dirty="0"/>
          </a:p>
        </p:txBody>
      </p:sp>
    </p:spTree>
    <p:extLst>
      <p:ext uri="{BB962C8B-B14F-4D97-AF65-F5344CB8AC3E}">
        <p14:creationId xmlns:p14="http://schemas.microsoft.com/office/powerpoint/2010/main" val="4134913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CB69BF2-40CB-4D1C-9AF8-B52A60A65A50}" type="slidenum">
              <a:rPr lang="pt-BR" smtClean="0"/>
              <a:t>9</a:t>
            </a:fld>
            <a:endParaRPr lang="pt-BR" dirty="0"/>
          </a:p>
        </p:txBody>
      </p:sp>
    </p:spTree>
    <p:extLst>
      <p:ext uri="{BB962C8B-B14F-4D97-AF65-F5344CB8AC3E}">
        <p14:creationId xmlns:p14="http://schemas.microsoft.com/office/powerpoint/2010/main" val="110371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2"/>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pt-BR" noProof="0"/>
              <a:t>Clique para editar o título Mestre</a:t>
            </a:r>
            <a:endParaRPr lang="pt-BR" noProof="0" dirty="0"/>
          </a:p>
        </p:txBody>
      </p:sp>
      <p:sp>
        <p:nvSpPr>
          <p:cNvPr id="3" name="Subtítulo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sp>
        <p:nvSpPr>
          <p:cNvPr id="7" name="Espaço Reservado para Data 6"/>
          <p:cNvSpPr>
            <a:spLocks noGrp="1"/>
          </p:cNvSpPr>
          <p:nvPr>
            <p:ph type="dt" sz="half" idx="10"/>
          </p:nvPr>
        </p:nvSpPr>
        <p:spPr/>
        <p:txBody>
          <a:bodyPr rtlCol="0"/>
          <a:lstStyle/>
          <a:p>
            <a:pPr rtl="0"/>
            <a:fld id="{ACA70E9B-807F-4AE6-92CC-96282D5E7311}" type="datetime1">
              <a:rPr lang="pt-BR" noProof="0" smtClean="0"/>
              <a:t>18/07/2023</a:t>
            </a:fld>
            <a:endParaRPr lang="pt-BR" noProof="0" dirty="0"/>
          </a:p>
        </p:txBody>
      </p:sp>
      <p:sp>
        <p:nvSpPr>
          <p:cNvPr id="8" name="Espaço Reservado para Rodapé 7"/>
          <p:cNvSpPr>
            <a:spLocks noGrp="1"/>
          </p:cNvSpPr>
          <p:nvPr>
            <p:ph type="ftr" sz="quarter" idx="11"/>
          </p:nvPr>
        </p:nvSpPr>
        <p:spPr/>
        <p:txBody>
          <a:bodyPr rtlCol="0"/>
          <a:lstStyle/>
          <a:p>
            <a:pPr rtl="0"/>
            <a:r>
              <a:rPr lang="pt-BR" noProof="0" dirty="0"/>
              <a:t>
              </a:t>
            </a:r>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t>‹nº›</a:t>
            </a:fld>
            <a:endParaRPr lang="pt-BR" noProof="0" dirty="0"/>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texto vertical 2"/>
          <p:cNvSpPr>
            <a:spLocks noGrp="1"/>
          </p:cNvSpPr>
          <p:nvPr>
            <p:ph type="body" orient="vert" idx="1"/>
          </p:nvPr>
        </p:nvSpPr>
        <p:spPr/>
        <p:txBody>
          <a:bodyPr vert="eaVert"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Data 3"/>
          <p:cNvSpPr>
            <a:spLocks noGrp="1"/>
          </p:cNvSpPr>
          <p:nvPr>
            <p:ph type="dt" sz="half" idx="10"/>
          </p:nvPr>
        </p:nvSpPr>
        <p:spPr/>
        <p:txBody>
          <a:bodyPr rtlCol="0"/>
          <a:lstStyle/>
          <a:p>
            <a:pPr rtl="0"/>
            <a:fld id="{2F190B64-7C24-4AC5-981A-18293759B464}" type="datetime1">
              <a:rPr lang="pt-BR" noProof="0" smtClean="0"/>
              <a:t>18/07/2023</a:t>
            </a:fld>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dirty="0"/>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653112" y="937260"/>
            <a:ext cx="1298608" cy="4983480"/>
          </a:xfrm>
        </p:spPr>
        <p:txBody>
          <a:bodyPr vert="eaVert" rtlCol="0"/>
          <a:lstStyle/>
          <a:p>
            <a:pPr rtl="0"/>
            <a:r>
              <a:rPr lang="pt-BR" noProof="0"/>
              <a:t>Clique para editar o título Mestre</a:t>
            </a:r>
            <a:endParaRPr lang="pt-BR" noProof="0" dirty="0"/>
          </a:p>
        </p:txBody>
      </p:sp>
      <p:sp>
        <p:nvSpPr>
          <p:cNvPr id="3" name="Espaço reservado para texto vertical 2"/>
          <p:cNvSpPr>
            <a:spLocks noGrp="1"/>
          </p:cNvSpPr>
          <p:nvPr>
            <p:ph type="body" orient="vert" idx="1"/>
          </p:nvPr>
        </p:nvSpPr>
        <p:spPr>
          <a:xfrm>
            <a:off x="2231136" y="937260"/>
            <a:ext cx="6198489" cy="4983480"/>
          </a:xfrm>
        </p:spPr>
        <p:txBody>
          <a:bodyPr vert="eaVert"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Data 3"/>
          <p:cNvSpPr>
            <a:spLocks noGrp="1"/>
          </p:cNvSpPr>
          <p:nvPr>
            <p:ph type="dt" sz="half" idx="10"/>
          </p:nvPr>
        </p:nvSpPr>
        <p:spPr/>
        <p:txBody>
          <a:bodyPr rtlCol="0"/>
          <a:lstStyle/>
          <a:p>
            <a:pPr rtl="0"/>
            <a:fld id="{DCB21156-01AE-471C-8785-A0104C41415F}" type="datetime1">
              <a:rPr lang="pt-BR" noProof="0" smtClean="0"/>
              <a:t>18/07/2023</a:t>
            </a:fld>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
              </a:t>
            </a:r>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dirty="0"/>
          </a:p>
        </p:txBody>
      </p:sp>
    </p:spTree>
    <p:extLst>
      <p:ext uri="{BB962C8B-B14F-4D97-AF65-F5344CB8AC3E}">
        <p14:creationId xmlns:p14="http://schemas.microsoft.com/office/powerpoint/2010/main" val="342223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conteúdo 2"/>
          <p:cNvSpPr>
            <a:spLocks noGrp="1"/>
          </p:cNvSpPr>
          <p:nvPr>
            <p:ph idx="1"/>
          </p:nvPr>
        </p:nvSpPr>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7" name="Espaço Reservado para Data 6"/>
          <p:cNvSpPr>
            <a:spLocks noGrp="1"/>
          </p:cNvSpPr>
          <p:nvPr>
            <p:ph type="dt" sz="half" idx="10"/>
          </p:nvPr>
        </p:nvSpPr>
        <p:spPr/>
        <p:txBody>
          <a:bodyPr rtlCol="0"/>
          <a:lstStyle/>
          <a:p>
            <a:pPr rtl="0"/>
            <a:fld id="{27C79FE1-4EE1-4F09-AF1C-ADB867A4DDB7}" type="datetime1">
              <a:rPr lang="pt-BR" noProof="0" smtClean="0"/>
              <a:t>18/07/2023</a:t>
            </a:fld>
            <a:endParaRPr lang="pt-BR" noProof="0" dirty="0"/>
          </a:p>
        </p:txBody>
      </p:sp>
      <p:sp>
        <p:nvSpPr>
          <p:cNvPr id="8" name="Espaço Reservado para Rodapé 7"/>
          <p:cNvSpPr>
            <a:spLocks noGrp="1"/>
          </p:cNvSpPr>
          <p:nvPr>
            <p:ph type="ftr" sz="quarter" idx="11"/>
          </p:nvPr>
        </p:nvSpPr>
        <p:spPr/>
        <p:txBody>
          <a:bodyPr rtlCol="0"/>
          <a:lstStyle/>
          <a:p>
            <a:pPr rtl="0"/>
            <a:r>
              <a:rPr lang="pt-BR" noProof="0" dirty="0"/>
              <a:t>
              </a:t>
            </a:r>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t>‹nº›</a:t>
            </a:fld>
            <a:endParaRPr lang="pt-BR" noProof="0" dirty="0"/>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pt-BR" noProof="0"/>
              <a:t>Clique para editar o título Mestre</a:t>
            </a:r>
            <a:endParaRPr lang="pt-BR" noProof="0" dirty="0"/>
          </a:p>
        </p:txBody>
      </p:sp>
      <p:sp>
        <p:nvSpPr>
          <p:cNvPr id="3" name="Espaço Reservado para Texto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os estilos de texto Mestres</a:t>
            </a:r>
          </a:p>
        </p:txBody>
      </p:sp>
      <p:sp>
        <p:nvSpPr>
          <p:cNvPr id="7" name="Espaço Reservado para Data 6"/>
          <p:cNvSpPr>
            <a:spLocks noGrp="1"/>
          </p:cNvSpPr>
          <p:nvPr>
            <p:ph type="dt" sz="half" idx="10"/>
          </p:nvPr>
        </p:nvSpPr>
        <p:spPr/>
        <p:txBody>
          <a:bodyPr rtlCol="0"/>
          <a:lstStyle/>
          <a:p>
            <a:pPr rtl="0"/>
            <a:fld id="{5132E7D4-C3C8-491E-AF18-B3F00DDC0614}" type="datetime1">
              <a:rPr lang="pt-BR" noProof="0" smtClean="0"/>
              <a:t>18/07/2023</a:t>
            </a:fld>
            <a:endParaRPr lang="pt-BR" noProof="0" dirty="0"/>
          </a:p>
        </p:txBody>
      </p:sp>
      <p:sp>
        <p:nvSpPr>
          <p:cNvPr id="8" name="Espaço Reservado para Rodapé 7"/>
          <p:cNvSpPr>
            <a:spLocks noGrp="1"/>
          </p:cNvSpPr>
          <p:nvPr>
            <p:ph type="ftr" sz="quarter" idx="11"/>
          </p:nvPr>
        </p:nvSpPr>
        <p:spPr/>
        <p:txBody>
          <a:bodyPr rtlCol="0"/>
          <a:lstStyle/>
          <a:p>
            <a:pPr rtl="0"/>
            <a:r>
              <a:rPr lang="pt-BR" noProof="0" dirty="0"/>
              <a:t>
              </a:t>
            </a:r>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t>‹nº›</a:t>
            </a:fld>
            <a:endParaRPr lang="pt-BR" noProof="0" dirty="0"/>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conteúdo 2"/>
          <p:cNvSpPr>
            <a:spLocks noGrp="1"/>
          </p:cNvSpPr>
          <p:nvPr>
            <p:ph sz="half" idx="1"/>
          </p:nvPr>
        </p:nvSpPr>
        <p:spPr>
          <a:xfrm>
            <a:off x="1581912" y="2638044"/>
            <a:ext cx="4271771" cy="3101982"/>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conteúdo 3"/>
          <p:cNvSpPr>
            <a:spLocks noGrp="1"/>
          </p:cNvSpPr>
          <p:nvPr>
            <p:ph sz="half" idx="2"/>
          </p:nvPr>
        </p:nvSpPr>
        <p:spPr>
          <a:xfrm>
            <a:off x="6338315" y="2638044"/>
            <a:ext cx="4270247" cy="3101982"/>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8" name="Espaço Reservado para Data 7"/>
          <p:cNvSpPr>
            <a:spLocks noGrp="1"/>
          </p:cNvSpPr>
          <p:nvPr>
            <p:ph type="dt" sz="half" idx="10"/>
          </p:nvPr>
        </p:nvSpPr>
        <p:spPr/>
        <p:txBody>
          <a:bodyPr rtlCol="0"/>
          <a:lstStyle/>
          <a:p>
            <a:pPr rtl="0"/>
            <a:fld id="{FB6D9EE8-2544-4943-81D3-517B336FA10A}" type="datetime1">
              <a:rPr lang="pt-BR" noProof="0" smtClean="0"/>
              <a:t>18/07/2023</a:t>
            </a:fld>
            <a:endParaRPr lang="pt-BR" noProof="0" dirty="0"/>
          </a:p>
        </p:txBody>
      </p:sp>
      <p:sp>
        <p:nvSpPr>
          <p:cNvPr id="9" name="Espaço Reservado para Rodapé 8"/>
          <p:cNvSpPr>
            <a:spLocks noGrp="1"/>
          </p:cNvSpPr>
          <p:nvPr>
            <p:ph type="ftr" sz="quarter" idx="11"/>
          </p:nvPr>
        </p:nvSpPr>
        <p:spPr/>
        <p:txBody>
          <a:bodyPr rtlCol="0"/>
          <a:lstStyle/>
          <a:p>
            <a:pPr rtl="0"/>
            <a:r>
              <a:rPr lang="pt-BR" noProof="0" dirty="0"/>
              <a:t>
              </a:t>
            </a:r>
          </a:p>
        </p:txBody>
      </p:sp>
      <p:sp>
        <p:nvSpPr>
          <p:cNvPr id="10" name="Espaço reservado para o número do slide 9"/>
          <p:cNvSpPr>
            <a:spLocks noGrp="1"/>
          </p:cNvSpPr>
          <p:nvPr>
            <p:ph type="sldNum" sz="quarter" idx="12"/>
          </p:nvPr>
        </p:nvSpPr>
        <p:spPr/>
        <p:txBody>
          <a:bodyPr rtlCol="0"/>
          <a:lstStyle/>
          <a:p>
            <a:pPr rtl="0"/>
            <a:fld id="{6D22F896-40B5-4ADD-8801-0D06FADFA095}" type="slidenum">
              <a:rPr lang="pt-BR" noProof="0" smtClean="0"/>
              <a:t>‹nº›</a:t>
            </a:fld>
            <a:endParaRPr lang="pt-BR" noProof="0" dirty="0"/>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3" name="Espaço Reservado para Texto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4" name="Espaço reservado para conteúdo 3"/>
          <p:cNvSpPr>
            <a:spLocks noGrp="1"/>
          </p:cNvSpPr>
          <p:nvPr>
            <p:ph sz="half" idx="2"/>
          </p:nvPr>
        </p:nvSpPr>
        <p:spPr>
          <a:xfrm>
            <a:off x="1583436" y="3143250"/>
            <a:ext cx="4270248" cy="2596776"/>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6" name="Espaço reservado para conteúdo 5"/>
          <p:cNvSpPr>
            <a:spLocks noGrp="1"/>
          </p:cNvSpPr>
          <p:nvPr>
            <p:ph sz="quarter" idx="4"/>
          </p:nvPr>
        </p:nvSpPr>
        <p:spPr>
          <a:xfrm>
            <a:off x="6338316" y="3143250"/>
            <a:ext cx="4253484" cy="2596776"/>
          </a:xfrm>
        </p:spPr>
        <p:txBody>
          <a:bodyPr rtlCol="0"/>
          <a:lstStyle>
            <a:lvl5pPr>
              <a:defRPr/>
            </a:lvl5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11" name="Espaço Reservado para Texto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7" name="Espaço Reservado para Data 6"/>
          <p:cNvSpPr>
            <a:spLocks noGrp="1"/>
          </p:cNvSpPr>
          <p:nvPr>
            <p:ph type="dt" sz="half" idx="10"/>
          </p:nvPr>
        </p:nvSpPr>
        <p:spPr/>
        <p:txBody>
          <a:bodyPr rtlCol="0"/>
          <a:lstStyle/>
          <a:p>
            <a:pPr rtl="0"/>
            <a:fld id="{0B952E2D-6498-45E7-A8E3-132689DDCE1E}" type="datetime1">
              <a:rPr lang="pt-BR" noProof="0" smtClean="0"/>
              <a:t>18/07/2023</a:t>
            </a:fld>
            <a:endParaRPr lang="pt-BR" noProof="0" dirty="0"/>
          </a:p>
        </p:txBody>
      </p:sp>
      <p:sp>
        <p:nvSpPr>
          <p:cNvPr id="8" name="Espaço Reservado para Rodapé 7"/>
          <p:cNvSpPr>
            <a:spLocks noGrp="1"/>
          </p:cNvSpPr>
          <p:nvPr>
            <p:ph type="ftr" sz="quarter" idx="11"/>
          </p:nvPr>
        </p:nvSpPr>
        <p:spPr/>
        <p:txBody>
          <a:bodyPr rtlCol="0"/>
          <a:lstStyle/>
          <a:p>
            <a:pPr rtl="0"/>
            <a:r>
              <a:rPr lang="pt-BR" noProof="0" dirty="0"/>
              <a:t>
              </a:t>
            </a:r>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pPr rtl="0"/>
              <a:t>‹nº›</a:t>
            </a:fld>
            <a:endParaRPr lang="pt-BR" noProof="0" dirty="0"/>
          </a:p>
        </p:txBody>
      </p:sp>
      <p:sp>
        <p:nvSpPr>
          <p:cNvPr id="10" name="Título 9"/>
          <p:cNvSpPr>
            <a:spLocks noGrp="1"/>
          </p:cNvSpPr>
          <p:nvPr>
            <p:ph type="title"/>
          </p:nvPr>
        </p:nvSpPr>
        <p:spPr/>
        <p:txBody>
          <a:bodyPr rtlCol="0"/>
          <a:lstStyle/>
          <a:p>
            <a:pPr rtl="0"/>
            <a:r>
              <a:rPr lang="pt-BR" noProof="0"/>
              <a:t>Clique para editar o título Mestre</a:t>
            </a:r>
            <a:endParaRPr lang="pt-BR" noProof="0" dirty="0"/>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endParaRPr lang="pt-BR" noProof="0" dirty="0"/>
          </a:p>
        </p:txBody>
      </p:sp>
      <p:sp>
        <p:nvSpPr>
          <p:cNvPr id="3" name="Espaço Reservado para Data 2"/>
          <p:cNvSpPr>
            <a:spLocks noGrp="1"/>
          </p:cNvSpPr>
          <p:nvPr>
            <p:ph type="dt" sz="half" idx="10"/>
          </p:nvPr>
        </p:nvSpPr>
        <p:spPr/>
        <p:txBody>
          <a:bodyPr rtlCol="0"/>
          <a:lstStyle/>
          <a:p>
            <a:pPr rtl="0"/>
            <a:fld id="{100953FF-B44C-4032-BE08-263E004F48D0}" type="datetime1">
              <a:rPr lang="pt-BR" noProof="0" smtClean="0"/>
              <a:t>18/07/2023</a:t>
            </a:fld>
            <a:endParaRPr lang="pt-BR" noProof="0" dirty="0"/>
          </a:p>
        </p:txBody>
      </p:sp>
      <p:sp>
        <p:nvSpPr>
          <p:cNvPr id="4" name="Espaço Reservado para Rodapé 3"/>
          <p:cNvSpPr>
            <a:spLocks noGrp="1"/>
          </p:cNvSpPr>
          <p:nvPr>
            <p:ph type="ftr" sz="quarter" idx="11"/>
          </p:nvPr>
        </p:nvSpPr>
        <p:spPr/>
        <p:txBody>
          <a:bodyPr rtlCol="0"/>
          <a:lstStyle/>
          <a:p>
            <a:pPr rtl="0"/>
            <a:r>
              <a:rPr lang="pt-BR" noProof="0" dirty="0"/>
              <a:t>
              </a:t>
            </a:r>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dirty="0"/>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EA1CED91-10F8-4F28-862B-FD4E3A97170A}" type="datetime1">
              <a:rPr lang="pt-BR" noProof="0" smtClean="0"/>
              <a:t>18/07/2023</a:t>
            </a:fld>
            <a:endParaRPr lang="pt-BR" noProof="0" dirty="0"/>
          </a:p>
        </p:txBody>
      </p:sp>
      <p:sp>
        <p:nvSpPr>
          <p:cNvPr id="3" name="Espaço Reservado para Rodapé 2"/>
          <p:cNvSpPr>
            <a:spLocks noGrp="1"/>
          </p:cNvSpPr>
          <p:nvPr>
            <p:ph type="ftr" sz="quarter" idx="11"/>
          </p:nvPr>
        </p:nvSpPr>
        <p:spPr/>
        <p:txBody>
          <a:bodyPr rtlCol="0"/>
          <a:lstStyle/>
          <a:p>
            <a:pPr rtl="0"/>
            <a:r>
              <a:rPr lang="pt-BR" noProof="0" dirty="0"/>
              <a:t>
              </a:t>
            </a:r>
          </a:p>
        </p:txBody>
      </p:sp>
      <p:sp>
        <p:nvSpPr>
          <p:cNvPr id="4" name="Espaço reservado para o número do slide 3"/>
          <p:cNvSpPr>
            <a:spLocks noGrp="1"/>
          </p:cNvSpPr>
          <p:nvPr>
            <p:ph type="sldNum" sz="quarter" idx="12"/>
          </p:nvPr>
        </p:nvSpPr>
        <p:spPr/>
        <p:txBody>
          <a:bodyPr rtlCol="0"/>
          <a:lstStyle/>
          <a:p>
            <a:pPr rtl="0"/>
            <a:fld id="{6D22F896-40B5-4ADD-8801-0D06FADFA095}" type="slidenum">
              <a:rPr lang="pt-BR" noProof="0" smtClean="0"/>
              <a:t>‹nº›</a:t>
            </a:fld>
            <a:endParaRPr lang="pt-BR" noProof="0" dirty="0"/>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6" name="Retângulo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pt-BR" noProof="0"/>
              <a:t>Clique para editar o título Mestre</a:t>
            </a:r>
            <a:endParaRPr lang="pt-BR" noProof="0" dirty="0"/>
          </a:p>
        </p:txBody>
      </p:sp>
      <p:sp>
        <p:nvSpPr>
          <p:cNvPr id="3" name="Espaço reservado para conteúdo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texto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9" name="Espaço Reservado para Data 8"/>
          <p:cNvSpPr>
            <a:spLocks noGrp="1"/>
          </p:cNvSpPr>
          <p:nvPr>
            <p:ph type="dt" sz="half" idx="10"/>
          </p:nvPr>
        </p:nvSpPr>
        <p:spPr/>
        <p:txBody>
          <a:bodyPr rtlCol="0"/>
          <a:lstStyle/>
          <a:p>
            <a:pPr rtl="0"/>
            <a:fld id="{7ACFC77E-2AA3-4152-A54C-74981BE28E55}" type="datetime1">
              <a:rPr lang="pt-BR" noProof="0" smtClean="0"/>
              <a:t>18/07/2023</a:t>
            </a:fld>
            <a:endParaRPr lang="pt-BR" noProof="0" dirty="0"/>
          </a:p>
        </p:txBody>
      </p:sp>
      <p:sp>
        <p:nvSpPr>
          <p:cNvPr id="10" name="Espaço Reservado para Rodapé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pt-BR" noProof="0" dirty="0"/>
              <a:t>
              </a:t>
            </a:r>
          </a:p>
        </p:txBody>
      </p:sp>
      <p:sp>
        <p:nvSpPr>
          <p:cNvPr id="11" name="Espaço Reservado para o Número do Slide 10"/>
          <p:cNvSpPr>
            <a:spLocks noGrp="1"/>
          </p:cNvSpPr>
          <p:nvPr>
            <p:ph type="sldNum" sz="quarter" idx="12"/>
          </p:nvPr>
        </p:nvSpPr>
        <p:spPr/>
        <p:txBody>
          <a:bodyPr rtlCol="0"/>
          <a:lstStyle/>
          <a:p>
            <a:pPr rtl="0"/>
            <a:fld id="{6D22F896-40B5-4ADD-8801-0D06FADFA095}" type="slidenum">
              <a:rPr lang="pt-BR" noProof="0" smtClean="0"/>
              <a:t>‹nº›</a:t>
            </a:fld>
            <a:endParaRPr lang="pt-BR" noProof="0" dirty="0"/>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18" name="Retângulo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pt-BR" noProof="0"/>
              <a:t>Clique para editar o título Mestre</a:t>
            </a:r>
            <a:endParaRPr lang="pt-BR" noProof="0" dirty="0"/>
          </a:p>
        </p:txBody>
      </p:sp>
      <p:sp>
        <p:nvSpPr>
          <p:cNvPr id="3" name="Espaço Reservado para Imagem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endParaRPr lang="pt-BR" noProof="0" dirty="0"/>
          </a:p>
        </p:txBody>
      </p:sp>
      <p:sp>
        <p:nvSpPr>
          <p:cNvPr id="4" name="Espaço reservado para texto 3"/>
          <p:cNvSpPr>
            <a:spLocks noGrp="1"/>
          </p:cNvSpPr>
          <p:nvPr>
            <p:ph type="body" sz="half" idx="2"/>
          </p:nvPr>
        </p:nvSpPr>
        <p:spPr>
          <a:xfrm>
            <a:off x="1115568" y="3549918"/>
            <a:ext cx="3794760" cy="2194037"/>
          </a:xfrm>
        </p:spPr>
        <p:txBody>
          <a:bodyPr rtlCol="0" anchor="t" anchorCtr="1">
            <a:normAutofit/>
          </a:bodyPr>
          <a:lstStyle>
            <a:lvl1pPr marL="0" indent="0" algn="ctr" rtl="0">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8" name="Espaço Reservado para Data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8EC681D4-C3A8-4CE6-91AF-0785B228C7CF}" type="datetime1">
              <a:rPr lang="pt-BR" noProof="0" smtClean="0"/>
              <a:t>18/07/2023</a:t>
            </a:fld>
            <a:endParaRPr lang="pt-BR" noProof="0" dirty="0"/>
          </a:p>
        </p:txBody>
      </p:sp>
      <p:sp>
        <p:nvSpPr>
          <p:cNvPr id="9" name="Espaço Reservado para Rodapé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r>
              <a:rPr lang="pt-BR" noProof="0" dirty="0"/>
              <a:t>
              </a:t>
            </a:r>
          </a:p>
        </p:txBody>
      </p:sp>
      <p:sp>
        <p:nvSpPr>
          <p:cNvPr id="10" name="Espaço Reservado para o Número do Slide 9"/>
          <p:cNvSpPr>
            <a:spLocks noGrp="1"/>
          </p:cNvSpPr>
          <p:nvPr>
            <p:ph type="sldNum" sz="quarter" idx="12"/>
          </p:nvPr>
        </p:nvSpPr>
        <p:spPr/>
        <p:txBody>
          <a:bodyPr rtlCol="0"/>
          <a:lstStyle/>
          <a:p>
            <a:pPr rtl="0"/>
            <a:fld id="{6D22F896-40B5-4ADD-8801-0D06FADFA095}" type="slidenum">
              <a:rPr lang="pt-BR" noProof="0" smtClean="0"/>
              <a:t>‹nº›</a:t>
            </a:fld>
            <a:endParaRPr lang="pt-BR" noProof="0" dirty="0"/>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pt-BR" noProof="0" dirty="0"/>
              <a:t>Clique para editar o estilo de título Mestre</a:t>
            </a:r>
          </a:p>
        </p:txBody>
      </p:sp>
      <p:sp>
        <p:nvSpPr>
          <p:cNvPr id="3" name="Espaço Reservado para Texto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4" name="Espaço Reservado para Data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CB6EA007-E4DD-442B-86B0-09BBF9FC84DB}" type="datetime1">
              <a:rPr lang="pt-BR" noProof="0" smtClean="0"/>
              <a:t>18/07/2023</a:t>
            </a:fld>
            <a:endParaRPr lang="pt-BR" noProof="0" dirty="0"/>
          </a:p>
        </p:txBody>
      </p:sp>
      <p:sp>
        <p:nvSpPr>
          <p:cNvPr id="5" name="Espaço reservado para rodapé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r>
              <a:rPr lang="pt-BR" noProof="0" dirty="0"/>
              <a:t>
              </a:t>
            </a:r>
          </a:p>
        </p:txBody>
      </p:sp>
      <p:sp>
        <p:nvSpPr>
          <p:cNvPr id="6" name="Espaço reservado para o número do slid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6D22F896-40B5-4ADD-8801-0D06FADFA095}" type="slidenum">
              <a:rPr lang="pt-BR" noProof="0" smtClean="0"/>
              <a:pPr rtl="0"/>
              <a:t>‹nº›</a:t>
            </a:fld>
            <a:endParaRPr lang="pt-BR" noProof="0" dirty="0"/>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piqsels.com/en/public-domain-photo-jrdx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pixabay.com/pt/tempo-rel%C3%B3gio-tempo-espiral-espiral-3103599/"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giVH8XHd61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eg"/><Relationship Id="rId7" Type="http://schemas.openxmlformats.org/officeDocument/2006/relationships/diagramColors" Target="../diagrams/colors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mailto:daniel@mundialeditora.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freesvg.org/dice-with-shadow"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dirty="0">
              <a:ln>
                <a:noFill/>
              </a:ln>
              <a:solidFill>
                <a:srgbClr val="FFFFFF"/>
              </a:solidFill>
              <a:effectLst/>
              <a:uLnTx/>
              <a:uFillTx/>
              <a:latin typeface="Gill Sans MT" panose="020B0502020104020203"/>
              <a:ea typeface="+mn-ea"/>
              <a:cs typeface="+mn-cs"/>
            </a:endParaRPr>
          </a:p>
        </p:txBody>
      </p:sp>
      <p:sp>
        <p:nvSpPr>
          <p:cNvPr id="2" name="Título 1">
            <a:extLst>
              <a:ext uri="{FF2B5EF4-FFF2-40B4-BE49-F238E27FC236}">
                <a16:creationId xmlns:a16="http://schemas.microsoft.com/office/drawing/2014/main" id="{050E78D6-F072-48E7-8270-20EFBDD26F36}"/>
              </a:ext>
            </a:extLst>
          </p:cNvPr>
          <p:cNvSpPr>
            <a:spLocks noGrp="1"/>
          </p:cNvSpPr>
          <p:nvPr>
            <p:ph type="ctrTitle"/>
          </p:nvPr>
        </p:nvSpPr>
        <p:spPr>
          <a:xfrm>
            <a:off x="804672" y="1777042"/>
            <a:ext cx="4486656" cy="2522670"/>
          </a:xfrm>
          <a:noFill/>
          <a:ln>
            <a:solidFill>
              <a:schemeClr val="tx1"/>
            </a:solidFill>
          </a:ln>
          <a:effectLst>
            <a:glow rad="152400">
              <a:schemeClr val="tx1">
                <a:alpha val="13000"/>
              </a:schemeClr>
            </a:glow>
          </a:effectLst>
        </p:spPr>
        <p:txBody>
          <a:bodyPr rtlCol="0">
            <a:normAutofit fontScale="90000"/>
          </a:bodyPr>
          <a:lstStyle/>
          <a:p>
            <a:pPr rtl="0"/>
            <a:r>
              <a:rPr lang="pt-BR" sz="3200" dirty="0">
                <a:solidFill>
                  <a:schemeClr val="tx1"/>
                </a:solidFill>
              </a:rPr>
              <a:t>Como analisar, interpretar</a:t>
            </a:r>
            <a:br>
              <a:rPr lang="pt-BR" sz="3200" dirty="0">
                <a:solidFill>
                  <a:schemeClr val="tx1"/>
                </a:solidFill>
              </a:rPr>
            </a:br>
            <a:r>
              <a:rPr lang="pt-BR" sz="3200" dirty="0">
                <a:solidFill>
                  <a:schemeClr val="tx1"/>
                </a:solidFill>
              </a:rPr>
              <a:t>e utilizar relatórios</a:t>
            </a:r>
            <a:br>
              <a:rPr lang="pt-BR" sz="3200" dirty="0">
                <a:solidFill>
                  <a:schemeClr val="tx1"/>
                </a:solidFill>
              </a:rPr>
            </a:br>
            <a:r>
              <a:rPr lang="pt-BR" sz="3200" dirty="0">
                <a:solidFill>
                  <a:schemeClr val="tx1"/>
                </a:solidFill>
              </a:rPr>
              <a:t>voltados ao negócio</a:t>
            </a:r>
            <a:endParaRPr lang="pt-BR" sz="3000" dirty="0">
              <a:solidFill>
                <a:schemeClr val="tx1"/>
              </a:solidFill>
            </a:endParaRPr>
          </a:p>
        </p:txBody>
      </p:sp>
      <p:sp>
        <p:nvSpPr>
          <p:cNvPr id="3" name="Subtítulo 2">
            <a:extLst>
              <a:ext uri="{FF2B5EF4-FFF2-40B4-BE49-F238E27FC236}">
                <a16:creationId xmlns:a16="http://schemas.microsoft.com/office/drawing/2014/main" id="{3FC7BD98-5486-489C-BAA0-A69CEFF691B3}"/>
              </a:ext>
            </a:extLst>
          </p:cNvPr>
          <p:cNvSpPr>
            <a:spLocks noGrp="1"/>
          </p:cNvSpPr>
          <p:nvPr>
            <p:ph type="subTitle" idx="1"/>
          </p:nvPr>
        </p:nvSpPr>
        <p:spPr>
          <a:xfrm>
            <a:off x="804672" y="4456268"/>
            <a:ext cx="4486656" cy="702702"/>
          </a:xfrm>
        </p:spPr>
        <p:txBody>
          <a:bodyPr rtlCol="0">
            <a:normAutofit fontScale="92500" lnSpcReduction="10000"/>
          </a:bodyPr>
          <a:lstStyle/>
          <a:p>
            <a:pPr rtl="0"/>
            <a:r>
              <a:rPr lang="pt-BR" sz="1800" dirty="0">
                <a:solidFill>
                  <a:schemeClr val="tx1"/>
                </a:solidFill>
              </a:rPr>
              <a:t>Escola de Formação de Líderes</a:t>
            </a:r>
          </a:p>
          <a:p>
            <a:pPr rtl="0"/>
            <a:r>
              <a:rPr lang="pt-BR" sz="1800" dirty="0">
                <a:solidFill>
                  <a:schemeClr val="tx1"/>
                </a:solidFill>
              </a:rPr>
              <a:t>Turma 2023</a:t>
            </a:r>
          </a:p>
        </p:txBody>
      </p:sp>
      <p:pic>
        <p:nvPicPr>
          <p:cNvPr id="5" name="Imagem 4" descr="Números de negociações financeiras">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Tree>
    <p:extLst>
      <p:ext uri="{BB962C8B-B14F-4D97-AF65-F5344CB8AC3E}">
        <p14:creationId xmlns:p14="http://schemas.microsoft.com/office/powerpoint/2010/main" val="83405040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err="1">
                <a:solidFill>
                  <a:srgbClr val="FFFFFF"/>
                </a:solidFill>
              </a:rPr>
              <a:t>DADo</a:t>
            </a:r>
            <a:endParaRPr lang="pt-BR" dirty="0">
              <a:solidFill>
                <a:srgbClr val="FFFFFF"/>
              </a:solidFill>
            </a:endParaRPr>
          </a:p>
        </p:txBody>
      </p:sp>
      <p:sp>
        <p:nvSpPr>
          <p:cNvPr id="7" name="CaixaDeTexto 6">
            <a:extLst>
              <a:ext uri="{FF2B5EF4-FFF2-40B4-BE49-F238E27FC236}">
                <a16:creationId xmlns:a16="http://schemas.microsoft.com/office/drawing/2014/main" id="{D40C3579-2DA0-C61E-504C-539CB06CCF9F}"/>
              </a:ext>
            </a:extLst>
          </p:cNvPr>
          <p:cNvSpPr txBox="1"/>
          <p:nvPr/>
        </p:nvSpPr>
        <p:spPr>
          <a:xfrm>
            <a:off x="4960856" y="859065"/>
            <a:ext cx="6924583" cy="5139869"/>
          </a:xfrm>
          <a:prstGeom prst="rect">
            <a:avLst/>
          </a:prstGeom>
          <a:noFill/>
        </p:spPr>
        <p:txBody>
          <a:bodyPr wrap="square" rtlCol="0">
            <a:spAutoFit/>
          </a:bodyPr>
          <a:lstStyle/>
          <a:p>
            <a:pPr algn="ctr"/>
            <a:r>
              <a:rPr lang="pt-BR" sz="3600" b="1" dirty="0"/>
              <a:t>Aonde estão os dados da empresa?</a:t>
            </a:r>
          </a:p>
          <a:p>
            <a:pPr algn="ctr"/>
            <a:endParaRPr lang="pt-BR" sz="3200" dirty="0"/>
          </a:p>
          <a:p>
            <a:pPr algn="ctr"/>
            <a:r>
              <a:rPr lang="pt-BR" sz="3200" dirty="0"/>
              <a:t>Nas vendas, nos cadastros, nos registros de ligações, no ponto do funcionário, nos mailings, e como o próprio nome diz, em cada dado que é inserido em nosso banco de dados pelo sistema ou outra aplicação, ou numa planilha de controle pessoal ou da equipe.</a:t>
            </a:r>
            <a:endParaRPr lang="pt-BR" sz="2800" b="1" dirty="0"/>
          </a:p>
        </p:txBody>
      </p:sp>
    </p:spTree>
    <p:extLst>
      <p:ext uri="{BB962C8B-B14F-4D97-AF65-F5344CB8AC3E}">
        <p14:creationId xmlns:p14="http://schemas.microsoft.com/office/powerpoint/2010/main" val="2412135200"/>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err="1">
                <a:solidFill>
                  <a:srgbClr val="FFFFFF"/>
                </a:solidFill>
              </a:rPr>
              <a:t>DADo</a:t>
            </a:r>
            <a:endParaRPr lang="pt-BR" dirty="0">
              <a:solidFill>
                <a:srgbClr val="FFFFFF"/>
              </a:solidFill>
            </a:endParaRPr>
          </a:p>
        </p:txBody>
      </p:sp>
      <p:sp>
        <p:nvSpPr>
          <p:cNvPr id="3" name="CaixaDeTexto 2">
            <a:extLst>
              <a:ext uri="{FF2B5EF4-FFF2-40B4-BE49-F238E27FC236}">
                <a16:creationId xmlns:a16="http://schemas.microsoft.com/office/drawing/2014/main" id="{3E40B32E-75B9-CD2A-3491-A9E277E8D1D5}"/>
              </a:ext>
            </a:extLst>
          </p:cNvPr>
          <p:cNvSpPr txBox="1"/>
          <p:nvPr/>
        </p:nvSpPr>
        <p:spPr>
          <a:xfrm>
            <a:off x="4889372" y="491706"/>
            <a:ext cx="7067550" cy="4893647"/>
          </a:xfrm>
          <a:prstGeom prst="rect">
            <a:avLst/>
          </a:prstGeom>
          <a:noFill/>
        </p:spPr>
        <p:txBody>
          <a:bodyPr wrap="square" rtlCol="0">
            <a:spAutoFit/>
          </a:bodyPr>
          <a:lstStyle/>
          <a:p>
            <a:pPr algn="ctr"/>
            <a:r>
              <a:rPr lang="pt-BR" sz="3200" b="1" dirty="0"/>
              <a:t>Exemplos de dados da empresa?</a:t>
            </a:r>
          </a:p>
          <a:p>
            <a:pPr algn="ctr"/>
            <a:endParaRPr lang="pt-BR" sz="2800" dirty="0"/>
          </a:p>
          <a:p>
            <a:pPr algn="ctr"/>
            <a:r>
              <a:rPr lang="pt-BR" sz="2800" dirty="0"/>
              <a:t>Dados do cliente como CPF, Nome, Data de Nascimento, Endereço, etc.</a:t>
            </a:r>
          </a:p>
          <a:p>
            <a:pPr algn="ctr"/>
            <a:endParaRPr lang="pt-BR" sz="2800" dirty="0"/>
          </a:p>
          <a:p>
            <a:pPr algn="ctr"/>
            <a:r>
              <a:rPr lang="pt-BR" sz="2800" dirty="0"/>
              <a:t>Dados da venda como Código do Cliente, Data da Venda, Valor, Situação, etc.</a:t>
            </a:r>
          </a:p>
          <a:p>
            <a:pPr algn="ctr"/>
            <a:endParaRPr lang="pt-BR" sz="2800" dirty="0"/>
          </a:p>
          <a:p>
            <a:pPr algn="ctr"/>
            <a:r>
              <a:rPr lang="pt-BR" sz="2800" dirty="0"/>
              <a:t>Registros de contato como Data/Hora de uma ligação, Status da Ligação, Status da negociação, etc.</a:t>
            </a:r>
          </a:p>
        </p:txBody>
      </p:sp>
      <p:pic>
        <p:nvPicPr>
          <p:cNvPr id="13314" name="Picture 2" descr="Best Data Entry Services | Everest Online Marketing">
            <a:extLst>
              <a:ext uri="{FF2B5EF4-FFF2-40B4-BE49-F238E27FC236}">
                <a16:creationId xmlns:a16="http://schemas.microsoft.com/office/drawing/2014/main" id="{3EA7B2EF-5A4A-67B1-5DCA-96D3D98F1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8447" y="5011948"/>
            <a:ext cx="1310676" cy="158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253843"/>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pt-BR" dirty="0">
                <a:solidFill>
                  <a:srgbClr val="FFFFFF"/>
                </a:solidFill>
              </a:rPr>
              <a:t>informação</a:t>
            </a:r>
          </a:p>
        </p:txBody>
      </p:sp>
      <p:sp>
        <p:nvSpPr>
          <p:cNvPr id="5" name="CaixaDeTexto 4">
            <a:extLst>
              <a:ext uri="{FF2B5EF4-FFF2-40B4-BE49-F238E27FC236}">
                <a16:creationId xmlns:a16="http://schemas.microsoft.com/office/drawing/2014/main" id="{3F0BEAAE-249D-2B8E-36B5-56D6857A7358}"/>
              </a:ext>
            </a:extLst>
          </p:cNvPr>
          <p:cNvSpPr txBox="1"/>
          <p:nvPr/>
        </p:nvSpPr>
        <p:spPr>
          <a:xfrm>
            <a:off x="712093" y="1072012"/>
            <a:ext cx="6153150" cy="584775"/>
          </a:xfrm>
          <a:prstGeom prst="rect">
            <a:avLst/>
          </a:prstGeom>
          <a:noFill/>
        </p:spPr>
        <p:txBody>
          <a:bodyPr wrap="square" rtlCol="0">
            <a:spAutoFit/>
          </a:bodyPr>
          <a:lstStyle/>
          <a:p>
            <a:pPr algn="ctr"/>
            <a:r>
              <a:rPr lang="pt-BR" sz="3200" b="1" dirty="0"/>
              <a:t>O que é uma INFORMAÇÃO?</a:t>
            </a:r>
          </a:p>
        </p:txBody>
      </p:sp>
      <p:pic>
        <p:nvPicPr>
          <p:cNvPr id="7" name="Picture 2" descr="Diamante lapidado em diamante bruto em mina de carvão, conceito de pedra  rara sendo extraída, riqueza mineral | Foto Premium">
            <a:extLst>
              <a:ext uri="{FF2B5EF4-FFF2-40B4-BE49-F238E27FC236}">
                <a16:creationId xmlns:a16="http://schemas.microsoft.com/office/drawing/2014/main" id="{76DC55FA-3AE3-F8B7-D991-633BFE580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2" y="1900687"/>
            <a:ext cx="7545329"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894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pt-BR" dirty="0">
                <a:solidFill>
                  <a:srgbClr val="FFFFFF"/>
                </a:solidFill>
              </a:rPr>
              <a:t>informação</a:t>
            </a:r>
          </a:p>
        </p:txBody>
      </p:sp>
      <p:sp>
        <p:nvSpPr>
          <p:cNvPr id="3" name="CaixaDeTexto 2">
            <a:extLst>
              <a:ext uri="{FF2B5EF4-FFF2-40B4-BE49-F238E27FC236}">
                <a16:creationId xmlns:a16="http://schemas.microsoft.com/office/drawing/2014/main" id="{560F8035-0463-5647-DE02-741BE3EEC848}"/>
              </a:ext>
            </a:extLst>
          </p:cNvPr>
          <p:cNvSpPr txBox="1"/>
          <p:nvPr/>
        </p:nvSpPr>
        <p:spPr>
          <a:xfrm>
            <a:off x="0" y="859065"/>
            <a:ext cx="7124700" cy="5139869"/>
          </a:xfrm>
          <a:prstGeom prst="rect">
            <a:avLst/>
          </a:prstGeom>
          <a:noFill/>
        </p:spPr>
        <p:txBody>
          <a:bodyPr wrap="square" rtlCol="0">
            <a:spAutoFit/>
          </a:bodyPr>
          <a:lstStyle/>
          <a:p>
            <a:pPr algn="ctr"/>
            <a:r>
              <a:rPr lang="pt-BR" sz="3200" b="1" dirty="0"/>
              <a:t>O que é uma INFORMAÇÃO?</a:t>
            </a:r>
          </a:p>
          <a:p>
            <a:pPr algn="ctr"/>
            <a:endParaRPr lang="pt-BR" sz="3200" dirty="0"/>
          </a:p>
          <a:p>
            <a:pPr algn="ctr"/>
            <a:r>
              <a:rPr lang="pt-BR" sz="2400" dirty="0"/>
              <a:t>As informações são os dados devidamente tratados e analisados, produzindo conhecimento relevante. Ao contrário dos elementos brutos do tópico anterior, elas têm significados práticos e podem ser utilizadas para reforçar o processo de tomada de decisão.</a:t>
            </a:r>
          </a:p>
          <a:p>
            <a:pPr algn="ctr"/>
            <a:endParaRPr lang="pt-BR" sz="2400" dirty="0"/>
          </a:p>
          <a:p>
            <a:pPr algn="ctr"/>
            <a:r>
              <a:rPr lang="pt-BR" sz="2400" dirty="0"/>
              <a:t>No exemplos que mencionamos anteriormente, as informações são a extrações dos dados para estabelecer padrões, calcular valores, vida financeira da empresa, projeções de meta de um setor, perfis de público, etc.</a:t>
            </a:r>
          </a:p>
        </p:txBody>
      </p:sp>
    </p:spTree>
    <p:extLst>
      <p:ext uri="{BB962C8B-B14F-4D97-AF65-F5344CB8AC3E}">
        <p14:creationId xmlns:p14="http://schemas.microsoft.com/office/powerpoint/2010/main" val="2046684934"/>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pt-BR" dirty="0">
                <a:solidFill>
                  <a:srgbClr val="FFFFFF"/>
                </a:solidFill>
              </a:rPr>
              <a:t>informação</a:t>
            </a:r>
          </a:p>
        </p:txBody>
      </p:sp>
      <p:sp>
        <p:nvSpPr>
          <p:cNvPr id="4" name="CaixaDeTexto 3">
            <a:extLst>
              <a:ext uri="{FF2B5EF4-FFF2-40B4-BE49-F238E27FC236}">
                <a16:creationId xmlns:a16="http://schemas.microsoft.com/office/drawing/2014/main" id="{0FB9C711-88BA-B863-BA9E-F54AB695451A}"/>
              </a:ext>
            </a:extLst>
          </p:cNvPr>
          <p:cNvSpPr txBox="1"/>
          <p:nvPr/>
        </p:nvSpPr>
        <p:spPr>
          <a:xfrm>
            <a:off x="91271" y="428178"/>
            <a:ext cx="7124700" cy="6001643"/>
          </a:xfrm>
          <a:prstGeom prst="rect">
            <a:avLst/>
          </a:prstGeom>
          <a:noFill/>
        </p:spPr>
        <p:txBody>
          <a:bodyPr wrap="square" rtlCol="0">
            <a:spAutoFit/>
          </a:bodyPr>
          <a:lstStyle/>
          <a:p>
            <a:pPr algn="ctr"/>
            <a:r>
              <a:rPr lang="pt-BR" sz="2400" dirty="0"/>
              <a:t>Podemos dizer que os dados são o idioma de entrada para um computador e para os analistas. Já a informação seria uma espécie de linguagem de saída, interpretada e transformada em elementos relevantes para o negócio.</a:t>
            </a:r>
          </a:p>
          <a:p>
            <a:pPr algn="ctr"/>
            <a:endParaRPr lang="pt-BR" sz="2400" dirty="0"/>
          </a:p>
          <a:p>
            <a:pPr algn="ctr"/>
            <a:r>
              <a:rPr lang="pt-BR" sz="2400" dirty="0"/>
              <a:t>Enquanto os dados podem ser meros números, fatos não processados, a informação é o que dá sentido ao que foi analisado. Os dados não são específicos, ao contrário da informação, que é um significado detalhado a partir do trabalho com elementos mais brutos.</a:t>
            </a:r>
          </a:p>
          <a:p>
            <a:pPr algn="ctr"/>
            <a:endParaRPr lang="pt-BR" sz="2400" dirty="0"/>
          </a:p>
          <a:p>
            <a:pPr algn="ctr"/>
            <a:r>
              <a:rPr lang="pt-BR" sz="2400" dirty="0"/>
              <a:t>As informações, em outras palavras, são dados trabalhados para agregar valor ao negócio. Eles passaram por um processo de estruturação, garantindo que eles possam ser úteis para o negócio ser mais competitivo. </a:t>
            </a:r>
          </a:p>
        </p:txBody>
      </p:sp>
    </p:spTree>
    <p:extLst>
      <p:ext uri="{BB962C8B-B14F-4D97-AF65-F5344CB8AC3E}">
        <p14:creationId xmlns:p14="http://schemas.microsoft.com/office/powerpoint/2010/main" val="218345692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457200" y="2681103"/>
            <a:ext cx="374386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a:solidFill>
                  <a:srgbClr val="FFFFFF"/>
                </a:solidFill>
              </a:rPr>
              <a:t>Conhecimento</a:t>
            </a:r>
          </a:p>
        </p:txBody>
      </p:sp>
      <p:sp>
        <p:nvSpPr>
          <p:cNvPr id="6" name="CaixaDeTexto 5">
            <a:extLst>
              <a:ext uri="{FF2B5EF4-FFF2-40B4-BE49-F238E27FC236}">
                <a16:creationId xmlns:a16="http://schemas.microsoft.com/office/drawing/2014/main" id="{F5A48FF7-5D95-9194-A497-EF16ED36A966}"/>
              </a:ext>
            </a:extLst>
          </p:cNvPr>
          <p:cNvSpPr txBox="1"/>
          <p:nvPr/>
        </p:nvSpPr>
        <p:spPr>
          <a:xfrm>
            <a:off x="5080958" y="612475"/>
            <a:ext cx="6556076" cy="584775"/>
          </a:xfrm>
          <a:prstGeom prst="rect">
            <a:avLst/>
          </a:prstGeom>
          <a:noFill/>
        </p:spPr>
        <p:txBody>
          <a:bodyPr wrap="square" rtlCol="0">
            <a:spAutoFit/>
          </a:bodyPr>
          <a:lstStyle/>
          <a:p>
            <a:pPr algn="ctr"/>
            <a:r>
              <a:rPr lang="pt-BR" sz="3200" b="1" dirty="0"/>
              <a:t>O que é CONHECIMENTO?</a:t>
            </a:r>
          </a:p>
        </p:txBody>
      </p:sp>
      <p:pic>
        <p:nvPicPr>
          <p:cNvPr id="4098" name="Picture 2" descr="Ian McKellen se escala para viver Gandalf em série de 'O Senhor dos Anéis'">
            <a:extLst>
              <a:ext uri="{FF2B5EF4-FFF2-40B4-BE49-F238E27FC236}">
                <a16:creationId xmlns:a16="http://schemas.microsoft.com/office/drawing/2014/main" id="{BE530789-2B3F-7054-A16F-85F2198D7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296" y="1830299"/>
            <a:ext cx="7537703" cy="3768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5300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457200" y="2681103"/>
            <a:ext cx="374386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a:solidFill>
                  <a:srgbClr val="FFFFFF"/>
                </a:solidFill>
              </a:rPr>
              <a:t>Conhecimento</a:t>
            </a:r>
          </a:p>
        </p:txBody>
      </p:sp>
      <p:sp>
        <p:nvSpPr>
          <p:cNvPr id="6" name="CaixaDeTexto 5">
            <a:extLst>
              <a:ext uri="{FF2B5EF4-FFF2-40B4-BE49-F238E27FC236}">
                <a16:creationId xmlns:a16="http://schemas.microsoft.com/office/drawing/2014/main" id="{F5A48FF7-5D95-9194-A497-EF16ED36A966}"/>
              </a:ext>
            </a:extLst>
          </p:cNvPr>
          <p:cNvSpPr txBox="1"/>
          <p:nvPr/>
        </p:nvSpPr>
        <p:spPr>
          <a:xfrm>
            <a:off x="5111496" y="402602"/>
            <a:ext cx="6556076" cy="4154984"/>
          </a:xfrm>
          <a:prstGeom prst="rect">
            <a:avLst/>
          </a:prstGeom>
          <a:noFill/>
        </p:spPr>
        <p:txBody>
          <a:bodyPr wrap="square" rtlCol="0">
            <a:spAutoFit/>
          </a:bodyPr>
          <a:lstStyle/>
          <a:p>
            <a:pPr algn="ctr"/>
            <a:r>
              <a:rPr lang="pt-BR" sz="3200" b="1" dirty="0"/>
              <a:t>O que é CONHECIMENTO?</a:t>
            </a:r>
          </a:p>
          <a:p>
            <a:pPr algn="ctr"/>
            <a:endParaRPr lang="pt-BR" sz="1600" dirty="0"/>
          </a:p>
          <a:p>
            <a:pPr algn="ctr"/>
            <a:r>
              <a:rPr lang="pt-BR" sz="2400" dirty="0"/>
              <a:t>O conhecimento é o ato ou efeito de abstrair ideia ou noção de alguma coisa.</a:t>
            </a:r>
          </a:p>
          <a:p>
            <a:pPr algn="ctr"/>
            <a:endParaRPr lang="pt-BR" sz="2400" dirty="0"/>
          </a:p>
          <a:p>
            <a:pPr algn="ctr"/>
            <a:r>
              <a:rPr lang="pt-BR" sz="2400" dirty="0"/>
              <a:t>As informações são valiosas, mas o conhecimento constitui um saber. Produz ideias e </a:t>
            </a:r>
          </a:p>
          <a:p>
            <a:pPr algn="ctr"/>
            <a:r>
              <a:rPr lang="pt-BR" sz="2400" dirty="0"/>
              <a:t>experiências que as informações por si só não será capaz de mostrar. Se informação é dado </a:t>
            </a:r>
          </a:p>
          <a:p>
            <a:pPr algn="ctr"/>
            <a:r>
              <a:rPr lang="pt-BR" sz="2400" dirty="0"/>
              <a:t>trabalhado, então conhecimento é informação trabalhada.</a:t>
            </a:r>
          </a:p>
        </p:txBody>
      </p:sp>
      <p:pic>
        <p:nvPicPr>
          <p:cNvPr id="14342" name="Picture 6" descr="Brain Education Help Idea Knowledge Mind PNG Image - PurePNG | Free  transparent CC0 PNG Image Library">
            <a:extLst>
              <a:ext uri="{FF2B5EF4-FFF2-40B4-BE49-F238E27FC236}">
                <a16:creationId xmlns:a16="http://schemas.microsoft.com/office/drawing/2014/main" id="{C5E766EE-2EE7-C3BF-38CD-80F32EFB6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890" y="4271787"/>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3430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1500" tmFilter="0, 0; .2, .5; .8, .5; 1, 0"/>
                                        <p:tgtEl>
                                          <p:spTgt spid="14342"/>
                                        </p:tgtEl>
                                      </p:cBhvr>
                                    </p:animEffect>
                                    <p:animScale>
                                      <p:cBhvr>
                                        <p:cTn id="7" dur="750" autoRev="1" fill="hold"/>
                                        <p:tgtEl>
                                          <p:spTgt spid="143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457200" y="2681103"/>
            <a:ext cx="374386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a:solidFill>
                  <a:srgbClr val="FFFFFF"/>
                </a:solidFill>
              </a:rPr>
              <a:t>Conhecimento</a:t>
            </a:r>
          </a:p>
        </p:txBody>
      </p:sp>
      <p:sp>
        <p:nvSpPr>
          <p:cNvPr id="6" name="CaixaDeTexto 5">
            <a:extLst>
              <a:ext uri="{FF2B5EF4-FFF2-40B4-BE49-F238E27FC236}">
                <a16:creationId xmlns:a16="http://schemas.microsoft.com/office/drawing/2014/main" id="{F5A48FF7-5D95-9194-A497-EF16ED36A966}"/>
              </a:ext>
            </a:extLst>
          </p:cNvPr>
          <p:cNvSpPr txBox="1"/>
          <p:nvPr/>
        </p:nvSpPr>
        <p:spPr>
          <a:xfrm>
            <a:off x="5111496" y="982176"/>
            <a:ext cx="6556076" cy="4893647"/>
          </a:xfrm>
          <a:prstGeom prst="rect">
            <a:avLst/>
          </a:prstGeom>
          <a:noFill/>
        </p:spPr>
        <p:txBody>
          <a:bodyPr wrap="square" rtlCol="0">
            <a:spAutoFit/>
          </a:bodyPr>
          <a:lstStyle/>
          <a:p>
            <a:pPr algn="ctr"/>
            <a:r>
              <a:rPr lang="pt-BR" sz="2400" dirty="0"/>
              <a:t>O conhecimento é gerado através da habilidade em analisar as informações encontradas. Em outras palavras, o conhecimento acontece quando as informações são integradas e processadas, sendo que, através da análise do todo, podem ser encontradas determinadas conclusões.</a:t>
            </a:r>
          </a:p>
          <a:p>
            <a:pPr algn="ctr"/>
            <a:endParaRPr lang="pt-BR" sz="2400" dirty="0"/>
          </a:p>
          <a:p>
            <a:pPr algn="ctr"/>
            <a:r>
              <a:rPr lang="pt-BR" sz="2400" dirty="0"/>
              <a:t>Portanto, o CONHECIMENTO acontece, quando a INFORMAÇÃO é aplicada.</a:t>
            </a:r>
          </a:p>
          <a:p>
            <a:pPr algn="ctr"/>
            <a:endParaRPr lang="pt-BR" sz="2400" dirty="0"/>
          </a:p>
          <a:p>
            <a:pPr algn="ctr"/>
            <a:r>
              <a:rPr lang="pt-BR" sz="2400" dirty="0"/>
              <a:t>A soma da informação, do conhecimento e das experiências aplicadas na prática (boas e ruins), é quando você adquire o verdadeiro KNOW-HOW.</a:t>
            </a:r>
          </a:p>
        </p:txBody>
      </p:sp>
    </p:spTree>
    <p:extLst>
      <p:ext uri="{BB962C8B-B14F-4D97-AF65-F5344CB8AC3E}">
        <p14:creationId xmlns:p14="http://schemas.microsoft.com/office/powerpoint/2010/main" val="218454105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013940" y="2681103"/>
            <a:ext cx="3657600" cy="1495794"/>
          </a:xfrm>
          <a:noFill/>
          <a:ln>
            <a:solidFill>
              <a:srgbClr val="FFFFFF"/>
            </a:solidFill>
          </a:ln>
          <a:effectLst>
            <a:glow rad="152400">
              <a:schemeClr val="bg1">
                <a:alpha val="13000"/>
              </a:schemeClr>
            </a:glow>
          </a:effectLst>
        </p:spPr>
        <p:txBody>
          <a:bodyPr wrap="square" rtlCol="0">
            <a:normAutofit/>
          </a:bodyPr>
          <a:lstStyle/>
          <a:p>
            <a:pPr rtl="0"/>
            <a:r>
              <a:rPr lang="pt-BR" dirty="0">
                <a:solidFill>
                  <a:srgbClr val="FFFFFF"/>
                </a:solidFill>
              </a:rPr>
              <a:t>Ciclo de vida da informação</a:t>
            </a:r>
          </a:p>
        </p:txBody>
      </p:sp>
      <p:pic>
        <p:nvPicPr>
          <p:cNvPr id="7" name="Imagem 6">
            <a:extLst>
              <a:ext uri="{FF2B5EF4-FFF2-40B4-BE49-F238E27FC236}">
                <a16:creationId xmlns:a16="http://schemas.microsoft.com/office/drawing/2014/main" id="{A47BF405-74BB-5BB5-82CF-9A1CC085B9A9}"/>
              </a:ext>
            </a:extLst>
          </p:cNvPr>
          <p:cNvPicPr>
            <a:picLocks noChangeAspect="1"/>
          </p:cNvPicPr>
          <p:nvPr/>
        </p:nvPicPr>
        <p:blipFill>
          <a:blip r:embed="rId3"/>
          <a:stretch>
            <a:fillRect/>
          </a:stretch>
        </p:blipFill>
        <p:spPr>
          <a:xfrm>
            <a:off x="0" y="770198"/>
            <a:ext cx="7537704" cy="5317604"/>
          </a:xfrm>
          <a:prstGeom prst="rect">
            <a:avLst/>
          </a:prstGeom>
        </p:spPr>
      </p:pic>
    </p:spTree>
    <p:extLst>
      <p:ext uri="{BB962C8B-B14F-4D97-AF65-F5344CB8AC3E}">
        <p14:creationId xmlns:p14="http://schemas.microsoft.com/office/powerpoint/2010/main" val="40699498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499132" y="2496864"/>
            <a:ext cx="3659420" cy="1882271"/>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fontScale="90000"/>
          </a:bodyPr>
          <a:lstStyle/>
          <a:p>
            <a:pPr rtl="0"/>
            <a:r>
              <a:rPr lang="pt-BR" sz="2800" noProof="0" dirty="0">
                <a:solidFill>
                  <a:schemeClr val="bg1"/>
                </a:solidFill>
                <a:effectLst>
                  <a:glow rad="152400">
                    <a:schemeClr val="bg1">
                      <a:alpha val="19000"/>
                    </a:schemeClr>
                  </a:glow>
                </a:effectLst>
              </a:rPr>
              <a:t>O que é relatório, como analisá-lo, interpretá-lo e utilizá-lo</a:t>
            </a:r>
            <a:endParaRPr lang="pt-BR" dirty="0">
              <a:solidFill>
                <a:srgbClr val="FFFFFF"/>
              </a:solidFill>
            </a:endParaRPr>
          </a:p>
        </p:txBody>
      </p:sp>
      <p:pic>
        <p:nvPicPr>
          <p:cNvPr id="6" name="Imagem 5">
            <a:extLst>
              <a:ext uri="{FF2B5EF4-FFF2-40B4-BE49-F238E27FC236}">
                <a16:creationId xmlns:a16="http://schemas.microsoft.com/office/drawing/2014/main" id="{046592EA-50C5-7CAE-C6B0-2FDEA234743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 b="8738"/>
          <a:stretch/>
        </p:blipFill>
        <p:spPr>
          <a:xfrm>
            <a:off x="4657683" y="0"/>
            <a:ext cx="7534317" cy="6876000"/>
          </a:xfrm>
          <a:prstGeom prst="rect">
            <a:avLst/>
          </a:prstGeom>
        </p:spPr>
      </p:pic>
    </p:spTree>
    <p:extLst>
      <p:ext uri="{BB962C8B-B14F-4D97-AF65-F5344CB8AC3E}">
        <p14:creationId xmlns:p14="http://schemas.microsoft.com/office/powerpoint/2010/main" val="336497183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70220-677A-411B-B416-94321A555329}"/>
              </a:ext>
            </a:extLst>
          </p:cNvPr>
          <p:cNvSpPr>
            <a:spLocks noGrp="1"/>
          </p:cNvSpPr>
          <p:nvPr>
            <p:ph type="title"/>
          </p:nvPr>
        </p:nvSpPr>
        <p:spPr>
          <a:xfrm>
            <a:off x="508416" y="564131"/>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a:solidFill>
                  <a:schemeClr val="bg1"/>
                </a:solidFill>
              </a:rPr>
              <a:t>Daniel David nunes</a:t>
            </a:r>
          </a:p>
        </p:txBody>
      </p:sp>
      <p:sp>
        <p:nvSpPr>
          <p:cNvPr id="3" name="Espaço Reservado para Conteúdo 2">
            <a:extLst>
              <a:ext uri="{FF2B5EF4-FFF2-40B4-BE49-F238E27FC236}">
                <a16:creationId xmlns:a16="http://schemas.microsoft.com/office/drawing/2014/main" id="{667D1328-A694-4327-A93A-3D919FD65B27}"/>
              </a:ext>
            </a:extLst>
          </p:cNvPr>
          <p:cNvSpPr>
            <a:spLocks noGrp="1"/>
          </p:cNvSpPr>
          <p:nvPr>
            <p:ph idx="1"/>
          </p:nvPr>
        </p:nvSpPr>
        <p:spPr>
          <a:xfrm>
            <a:off x="5178724" y="564131"/>
            <a:ext cx="6806242" cy="5905681"/>
          </a:xfrm>
        </p:spPr>
        <p:txBody>
          <a:bodyPr rtlCol="0">
            <a:normAutofit fontScale="92500" lnSpcReduction="20000"/>
          </a:bodyPr>
          <a:lstStyle/>
          <a:p>
            <a:pPr rtl="0">
              <a:buFont typeface="Wingdings" panose="05000000000000000000" pitchFamily="2" charset="2"/>
              <a:buChar char="ü"/>
            </a:pPr>
            <a:r>
              <a:rPr lang="pt-BR" dirty="0">
                <a:solidFill>
                  <a:schemeClr val="bg1"/>
                </a:solidFill>
              </a:rPr>
              <a:t>37 anos de idade</a:t>
            </a:r>
          </a:p>
          <a:p>
            <a:pPr rtl="0">
              <a:buFont typeface="Wingdings" panose="05000000000000000000" pitchFamily="2" charset="2"/>
              <a:buChar char="ü"/>
            </a:pPr>
            <a:r>
              <a:rPr lang="pt-BR" dirty="0">
                <a:solidFill>
                  <a:schemeClr val="bg1"/>
                </a:solidFill>
              </a:rPr>
              <a:t>Programando desde os 12 anos de idade</a:t>
            </a:r>
          </a:p>
          <a:p>
            <a:pPr rtl="0">
              <a:buFont typeface="Wingdings" panose="05000000000000000000" pitchFamily="2" charset="2"/>
              <a:buChar char="ü"/>
            </a:pPr>
            <a:r>
              <a:rPr lang="pt-BR" dirty="0">
                <a:solidFill>
                  <a:schemeClr val="bg1"/>
                </a:solidFill>
              </a:rPr>
              <a:t>Programador Full Stack Sênior</a:t>
            </a:r>
          </a:p>
          <a:p>
            <a:pPr rtl="0">
              <a:buFont typeface="Wingdings" panose="05000000000000000000" pitchFamily="2" charset="2"/>
              <a:buChar char="ü"/>
            </a:pPr>
            <a:r>
              <a:rPr lang="pt-BR" dirty="0">
                <a:solidFill>
                  <a:schemeClr val="bg1"/>
                </a:solidFill>
              </a:rPr>
              <a:t>Especialista em Banco de Dados SQL Server</a:t>
            </a:r>
          </a:p>
          <a:p>
            <a:pPr rtl="0">
              <a:buFont typeface="Wingdings" panose="05000000000000000000" pitchFamily="2" charset="2"/>
              <a:buChar char="ü"/>
            </a:pPr>
            <a:endParaRPr lang="pt-BR" dirty="0">
              <a:solidFill>
                <a:schemeClr val="bg1"/>
              </a:solidFill>
            </a:endParaRPr>
          </a:p>
          <a:p>
            <a:pPr rtl="0">
              <a:buFont typeface="Wingdings" panose="05000000000000000000" pitchFamily="2" charset="2"/>
              <a:buChar char="ü"/>
            </a:pPr>
            <a:r>
              <a:rPr lang="pt-BR" dirty="0">
                <a:solidFill>
                  <a:schemeClr val="bg1"/>
                </a:solidFill>
              </a:rPr>
              <a:t>Graduado em Tecnologia em Desenvolvimento de Sistemas</a:t>
            </a:r>
          </a:p>
          <a:p>
            <a:pPr rtl="0">
              <a:buFont typeface="Wingdings" panose="05000000000000000000" pitchFamily="2" charset="2"/>
              <a:buChar char="ü"/>
            </a:pPr>
            <a:r>
              <a:rPr lang="pt-BR" dirty="0">
                <a:solidFill>
                  <a:schemeClr val="bg1"/>
                </a:solidFill>
              </a:rPr>
              <a:t>MBA em Segurança da Informação</a:t>
            </a:r>
          </a:p>
          <a:p>
            <a:pPr rtl="0">
              <a:buFont typeface="Wingdings" panose="05000000000000000000" pitchFamily="2" charset="2"/>
              <a:buChar char="ü"/>
            </a:pPr>
            <a:endParaRPr lang="pt-BR" dirty="0">
              <a:solidFill>
                <a:schemeClr val="bg1"/>
              </a:solidFill>
            </a:endParaRPr>
          </a:p>
          <a:p>
            <a:pPr rtl="0">
              <a:buFont typeface="Wingdings" panose="05000000000000000000" pitchFamily="2" charset="2"/>
              <a:buChar char="ü"/>
            </a:pPr>
            <a:r>
              <a:rPr lang="pt-BR" dirty="0">
                <a:solidFill>
                  <a:schemeClr val="bg1"/>
                </a:solidFill>
              </a:rPr>
              <a:t>No grupo Mundial desde 2014 como Programador Full Stack Sênior</a:t>
            </a:r>
          </a:p>
          <a:p>
            <a:pPr rtl="0">
              <a:buFont typeface="Wingdings" panose="05000000000000000000" pitchFamily="2" charset="2"/>
              <a:buChar char="ü"/>
            </a:pPr>
            <a:r>
              <a:rPr lang="pt-BR" dirty="0">
                <a:solidFill>
                  <a:schemeClr val="bg1"/>
                </a:solidFill>
              </a:rPr>
              <a:t>Desde 2020 como Coordenador de Tecnologia da Informação (TI)</a:t>
            </a:r>
          </a:p>
          <a:p>
            <a:pPr rtl="0">
              <a:buFont typeface="Wingdings" panose="05000000000000000000" pitchFamily="2" charset="2"/>
              <a:buChar char="ü"/>
            </a:pPr>
            <a:endParaRPr lang="pt-BR" dirty="0">
              <a:solidFill>
                <a:schemeClr val="bg1"/>
              </a:solidFill>
            </a:endParaRPr>
          </a:p>
          <a:p>
            <a:pPr rtl="0">
              <a:buFont typeface="Wingdings" panose="05000000000000000000" pitchFamily="2" charset="2"/>
              <a:buChar char="ü"/>
            </a:pPr>
            <a:r>
              <a:rPr lang="pt-BR" dirty="0">
                <a:solidFill>
                  <a:schemeClr val="bg1"/>
                </a:solidFill>
              </a:rPr>
              <a:t>Principais projetos na Mundial:</a:t>
            </a:r>
          </a:p>
          <a:p>
            <a:pPr lvl="1">
              <a:buFont typeface="Wingdings" panose="05000000000000000000" pitchFamily="2" charset="2"/>
              <a:buChar char="ü"/>
            </a:pPr>
            <a:r>
              <a:rPr lang="pt-BR" dirty="0" err="1">
                <a:solidFill>
                  <a:schemeClr val="bg1"/>
                </a:solidFill>
              </a:rPr>
              <a:t>Bookplay</a:t>
            </a:r>
            <a:endParaRPr lang="pt-BR" dirty="0">
              <a:solidFill>
                <a:schemeClr val="bg1"/>
              </a:solidFill>
            </a:endParaRPr>
          </a:p>
          <a:p>
            <a:pPr lvl="1">
              <a:buFont typeface="Wingdings" panose="05000000000000000000" pitchFamily="2" charset="2"/>
              <a:buChar char="ü"/>
            </a:pPr>
            <a:r>
              <a:rPr lang="pt-BR" dirty="0">
                <a:solidFill>
                  <a:schemeClr val="bg1"/>
                </a:solidFill>
              </a:rPr>
              <a:t>Portal do Franqueado</a:t>
            </a:r>
          </a:p>
          <a:p>
            <a:pPr lvl="1">
              <a:buFont typeface="Wingdings" panose="05000000000000000000" pitchFamily="2" charset="2"/>
              <a:buChar char="ü"/>
            </a:pPr>
            <a:r>
              <a:rPr lang="pt-BR" dirty="0">
                <a:solidFill>
                  <a:schemeClr val="bg1"/>
                </a:solidFill>
              </a:rPr>
              <a:t>Ficha Virtual</a:t>
            </a:r>
          </a:p>
          <a:p>
            <a:pPr lvl="1">
              <a:buFont typeface="Wingdings" panose="05000000000000000000" pitchFamily="2" charset="2"/>
              <a:buChar char="ü"/>
            </a:pPr>
            <a:r>
              <a:rPr lang="pt-BR" dirty="0" err="1">
                <a:solidFill>
                  <a:schemeClr val="bg1"/>
                </a:solidFill>
              </a:rPr>
              <a:t>Zapbots</a:t>
            </a:r>
            <a:endParaRPr lang="pt-BR" dirty="0">
              <a:solidFill>
                <a:schemeClr val="bg1"/>
              </a:solidFill>
            </a:endParaRPr>
          </a:p>
          <a:p>
            <a:pPr lvl="1">
              <a:buFont typeface="Wingdings" panose="05000000000000000000" pitchFamily="2" charset="2"/>
              <a:buChar char="ü"/>
            </a:pPr>
            <a:r>
              <a:rPr lang="pt-BR" dirty="0" err="1">
                <a:solidFill>
                  <a:schemeClr val="bg1"/>
                </a:solidFill>
              </a:rPr>
              <a:t>Chatplay</a:t>
            </a:r>
            <a:endParaRPr lang="pt-BR" dirty="0">
              <a:solidFill>
                <a:schemeClr val="bg1"/>
              </a:solidFill>
            </a:endParaRPr>
          </a:p>
          <a:p>
            <a:pPr lvl="1">
              <a:buFont typeface="Wingdings" panose="05000000000000000000" pitchFamily="2" charset="2"/>
              <a:buChar char="ü"/>
            </a:pPr>
            <a:r>
              <a:rPr lang="pt-BR" dirty="0" err="1">
                <a:solidFill>
                  <a:schemeClr val="bg1"/>
                </a:solidFill>
              </a:rPr>
              <a:t>Pagueplay</a:t>
            </a:r>
            <a:endParaRPr lang="pt-BR" dirty="0">
              <a:solidFill>
                <a:schemeClr val="bg1"/>
              </a:solidFill>
            </a:endParaRPr>
          </a:p>
          <a:p>
            <a:pPr rtl="0"/>
            <a:endParaRPr lang="pt-BR" dirty="0">
              <a:solidFill>
                <a:schemeClr val="bg1"/>
              </a:solidFill>
            </a:endParaRPr>
          </a:p>
        </p:txBody>
      </p:sp>
      <p:pic>
        <p:nvPicPr>
          <p:cNvPr id="1028" name="Picture 4">
            <a:extLst>
              <a:ext uri="{FF2B5EF4-FFF2-40B4-BE49-F238E27FC236}">
                <a16:creationId xmlns:a16="http://schemas.microsoft.com/office/drawing/2014/main" id="{697ABE25-84E7-C7C8-0E10-1ED4B7793F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 r="37701"/>
          <a:stretch/>
        </p:blipFill>
        <p:spPr bwMode="auto">
          <a:xfrm>
            <a:off x="207034" y="2135937"/>
            <a:ext cx="43200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75220"/>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a:solidFill>
                  <a:srgbClr val="FFFFFF"/>
                </a:solidFill>
              </a:rPr>
              <a:t>Relatório</a:t>
            </a:r>
          </a:p>
        </p:txBody>
      </p:sp>
      <p:sp>
        <p:nvSpPr>
          <p:cNvPr id="4" name="Espaço Reservado para Conteúdo 3">
            <a:extLst>
              <a:ext uri="{FF2B5EF4-FFF2-40B4-BE49-F238E27FC236}">
                <a16:creationId xmlns:a16="http://schemas.microsoft.com/office/drawing/2014/main" id="{539E64AD-4CD8-E259-C8E7-F55CD06A4606}"/>
              </a:ext>
            </a:extLst>
          </p:cNvPr>
          <p:cNvSpPr>
            <a:spLocks noGrp="1"/>
          </p:cNvSpPr>
          <p:nvPr>
            <p:ph idx="1"/>
          </p:nvPr>
        </p:nvSpPr>
        <p:spPr>
          <a:xfrm>
            <a:off x="4993270" y="3229513"/>
            <a:ext cx="6997776" cy="3107667"/>
          </a:xfrm>
        </p:spPr>
        <p:txBody>
          <a:bodyPr>
            <a:noAutofit/>
          </a:bodyPr>
          <a:lstStyle/>
          <a:p>
            <a:r>
              <a:rPr lang="pt-BR" sz="2400" dirty="0"/>
              <a:t>RELATUS, usado como particípio passado de REFFERRE, “contar, referir” , literalmente “levar de volta” , formado por RE-, “de volta” , mais FERRE, “levar, portar, carregar” </a:t>
            </a:r>
          </a:p>
          <a:p>
            <a:pPr marL="0" indent="0">
              <a:buNone/>
            </a:pPr>
            <a:endParaRPr lang="pt-BR" sz="2400" dirty="0"/>
          </a:p>
          <a:p>
            <a:r>
              <a:rPr lang="pt-BR" sz="2400" dirty="0"/>
              <a:t>Alguns outros termos utilizado para falar sobre relatório: Controle, Acompanhamento, Planilha. </a:t>
            </a:r>
          </a:p>
        </p:txBody>
      </p:sp>
      <p:pic>
        <p:nvPicPr>
          <p:cNvPr id="15362" name="Picture 2" descr="Relatórios Gerenciais são bons aliados na tomada de decisão">
            <a:extLst>
              <a:ext uri="{FF2B5EF4-FFF2-40B4-BE49-F238E27FC236}">
                <a16:creationId xmlns:a16="http://schemas.microsoft.com/office/drawing/2014/main" id="{C627485C-86BF-3934-E00C-2A01F42A6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419" y="-125982"/>
            <a:ext cx="3481477" cy="348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53124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a:solidFill>
                  <a:srgbClr val="FFFFFF"/>
                </a:solidFill>
              </a:rPr>
              <a:t>Relatório</a:t>
            </a:r>
          </a:p>
        </p:txBody>
      </p:sp>
      <p:sp>
        <p:nvSpPr>
          <p:cNvPr id="4" name="Espaço Reservado para Conteúdo 3">
            <a:extLst>
              <a:ext uri="{FF2B5EF4-FFF2-40B4-BE49-F238E27FC236}">
                <a16:creationId xmlns:a16="http://schemas.microsoft.com/office/drawing/2014/main" id="{539E64AD-4CD8-E259-C8E7-F55CD06A4606}"/>
              </a:ext>
            </a:extLst>
          </p:cNvPr>
          <p:cNvSpPr>
            <a:spLocks noGrp="1"/>
          </p:cNvSpPr>
          <p:nvPr>
            <p:ph idx="1"/>
          </p:nvPr>
        </p:nvSpPr>
        <p:spPr>
          <a:xfrm>
            <a:off x="4924259" y="687956"/>
            <a:ext cx="6997776" cy="5482088"/>
          </a:xfrm>
        </p:spPr>
        <p:txBody>
          <a:bodyPr>
            <a:noAutofit/>
          </a:bodyPr>
          <a:lstStyle/>
          <a:p>
            <a:r>
              <a:rPr lang="pt-BR" sz="2400" dirty="0"/>
              <a:t>Um relatório é um conjunto de informações utilizados para reportar resultados parciais ou totais de uma determinada atividade, experimento, projeto, ação, pesquisa, ou outro evento que esteja acabado ou em andamento. </a:t>
            </a:r>
          </a:p>
          <a:p>
            <a:pPr marL="0" indent="0">
              <a:buNone/>
            </a:pPr>
            <a:endParaRPr lang="pt-BR" sz="2400" dirty="0"/>
          </a:p>
          <a:p>
            <a:r>
              <a:rPr lang="pt-BR" sz="2400" dirty="0"/>
              <a:t>São considerados a maior ferramenta que gestores e colaboradores devem usar para ter uma visão profunda sobre cada processo e setor, expondo dessa forma a saúde da empresa. Um benefícios de produzir relatórios para a sua empresa é no Auxílio na identificação de falhas e geralmente acompanhado de documentos demonstrativos, tais como tabelas, gráficos, estatísticas e outros.</a:t>
            </a:r>
          </a:p>
        </p:txBody>
      </p:sp>
    </p:spTree>
    <p:extLst>
      <p:ext uri="{BB962C8B-B14F-4D97-AF65-F5344CB8AC3E}">
        <p14:creationId xmlns:p14="http://schemas.microsoft.com/office/powerpoint/2010/main" val="3928589105"/>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a:solidFill>
                  <a:srgbClr val="FFFFFF"/>
                </a:solidFill>
              </a:rPr>
              <a:t>Relatório:</a:t>
            </a:r>
            <a:br>
              <a:rPr lang="pt-BR" dirty="0">
                <a:solidFill>
                  <a:srgbClr val="FFFFFF"/>
                </a:solidFill>
              </a:rPr>
            </a:br>
            <a:r>
              <a:rPr lang="pt-BR" dirty="0">
                <a:solidFill>
                  <a:srgbClr val="FFFFFF"/>
                </a:solidFill>
              </a:rPr>
              <a:t>tipos</a:t>
            </a:r>
          </a:p>
        </p:txBody>
      </p:sp>
      <p:sp>
        <p:nvSpPr>
          <p:cNvPr id="4" name="Espaço Reservado para Conteúdo 3">
            <a:extLst>
              <a:ext uri="{FF2B5EF4-FFF2-40B4-BE49-F238E27FC236}">
                <a16:creationId xmlns:a16="http://schemas.microsoft.com/office/drawing/2014/main" id="{539E64AD-4CD8-E259-C8E7-F55CD06A4606}"/>
              </a:ext>
            </a:extLst>
          </p:cNvPr>
          <p:cNvSpPr>
            <a:spLocks noGrp="1"/>
          </p:cNvSpPr>
          <p:nvPr>
            <p:ph idx="1"/>
          </p:nvPr>
        </p:nvSpPr>
        <p:spPr>
          <a:xfrm>
            <a:off x="4924259" y="500332"/>
            <a:ext cx="6997776" cy="5857335"/>
          </a:xfrm>
        </p:spPr>
        <p:txBody>
          <a:bodyPr>
            <a:noAutofit/>
          </a:bodyPr>
          <a:lstStyle/>
          <a:p>
            <a:pPr marL="457200" indent="-457200">
              <a:buFont typeface="+mj-lt"/>
              <a:buAutoNum type="arabicPeriod"/>
            </a:pPr>
            <a:r>
              <a:rPr lang="pt-BR" sz="2400" b="1" dirty="0"/>
              <a:t>Relatório simples: </a:t>
            </a:r>
            <a:r>
              <a:rPr lang="pt-BR" sz="2400" dirty="0"/>
              <a:t>é feito em forma de síntese, isto é, um resumo descritivo das principais atividades realizadas, como exemplo resumo de vendas por método de pagamento, total recebido por operador, KPIs. Ele geralmente apresenta entre uma e duas páginas e é pouco detalhado, e por este formatado reduzido, totalizador, é o que geralmente utilizamos para gerar gráficos. Também é conhecido por </a:t>
            </a:r>
            <a:r>
              <a:rPr lang="pt-BR" sz="2400" b="1" dirty="0"/>
              <a:t>Relatório Sintético</a:t>
            </a:r>
            <a:r>
              <a:rPr lang="pt-BR" sz="2400" dirty="0"/>
              <a:t>.</a:t>
            </a:r>
          </a:p>
          <a:p>
            <a:pPr marL="457200" indent="-457200">
              <a:buFont typeface="+mj-lt"/>
              <a:buAutoNum type="arabicPeriod"/>
            </a:pPr>
            <a:endParaRPr lang="pt-BR" sz="2400" dirty="0"/>
          </a:p>
          <a:p>
            <a:pPr marL="457200" indent="-457200">
              <a:buFont typeface="+mj-lt"/>
              <a:buAutoNum type="arabicPeriod"/>
            </a:pPr>
            <a:r>
              <a:rPr lang="pt-BR" sz="2400" b="1" dirty="0"/>
              <a:t>Relatório completo: </a:t>
            </a:r>
            <a:r>
              <a:rPr lang="pt-BR" sz="2400" dirty="0"/>
              <a:t>é maior porque exige mais informações, resultando em um produto extenso, como exemplo listagem de vendas no período, recebimentos por operador. Também é conhecido por </a:t>
            </a:r>
            <a:r>
              <a:rPr lang="pt-BR" sz="2400" b="1" dirty="0"/>
              <a:t>Relatório Analítico</a:t>
            </a:r>
            <a:r>
              <a:rPr lang="pt-BR" sz="2400" dirty="0"/>
              <a:t>.</a:t>
            </a:r>
          </a:p>
        </p:txBody>
      </p:sp>
    </p:spTree>
    <p:extLst>
      <p:ext uri="{BB962C8B-B14F-4D97-AF65-F5344CB8AC3E}">
        <p14:creationId xmlns:p14="http://schemas.microsoft.com/office/powerpoint/2010/main" val="107816348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a:solidFill>
                  <a:srgbClr val="FFFFFF"/>
                </a:solidFill>
              </a:rPr>
              <a:t>Relatório:</a:t>
            </a:r>
            <a:br>
              <a:rPr lang="pt-BR" dirty="0">
                <a:solidFill>
                  <a:srgbClr val="FFFFFF"/>
                </a:solidFill>
              </a:rPr>
            </a:br>
            <a:r>
              <a:rPr lang="pt-BR" dirty="0">
                <a:solidFill>
                  <a:srgbClr val="FFFFFF"/>
                </a:solidFill>
              </a:rPr>
              <a:t>analisar</a:t>
            </a:r>
          </a:p>
        </p:txBody>
      </p:sp>
      <p:sp>
        <p:nvSpPr>
          <p:cNvPr id="4" name="Espaço Reservado para Conteúdo 3">
            <a:extLst>
              <a:ext uri="{FF2B5EF4-FFF2-40B4-BE49-F238E27FC236}">
                <a16:creationId xmlns:a16="http://schemas.microsoft.com/office/drawing/2014/main" id="{539E64AD-4CD8-E259-C8E7-F55CD06A4606}"/>
              </a:ext>
            </a:extLst>
          </p:cNvPr>
          <p:cNvSpPr>
            <a:spLocks noGrp="1"/>
          </p:cNvSpPr>
          <p:nvPr>
            <p:ph idx="1"/>
          </p:nvPr>
        </p:nvSpPr>
        <p:spPr>
          <a:xfrm>
            <a:off x="4924259" y="3630967"/>
            <a:ext cx="6997776" cy="2976866"/>
          </a:xfrm>
        </p:spPr>
        <p:txBody>
          <a:bodyPr>
            <a:noAutofit/>
          </a:bodyPr>
          <a:lstStyle/>
          <a:p>
            <a:r>
              <a:rPr lang="pt-BR" sz="2000" dirty="0"/>
              <a:t>A Personalização de relatórios depende das demandas específicas de cada organização. Por exemplo, se a empresa em questão é de comércio, de serviços, da cobrança... </a:t>
            </a:r>
          </a:p>
          <a:p>
            <a:pPr marL="0" indent="0">
              <a:buNone/>
            </a:pPr>
            <a:endParaRPr lang="pt-BR" sz="2000" dirty="0"/>
          </a:p>
          <a:p>
            <a:r>
              <a:rPr lang="pt-BR" sz="2000" dirty="0"/>
              <a:t>Por isso, não vale a pena utilizar um modelo qualquer e adotá-lo indiscriminadamente. Isso quer dizer que determinadas características podem fazer toda a diferença no tipo de relatório com o qual a empresa deverá trabalhar</a:t>
            </a:r>
          </a:p>
        </p:txBody>
      </p:sp>
      <p:pic>
        <p:nvPicPr>
          <p:cNvPr id="7" name="Picture 2" descr="Análise Financeira: entenda as diferenças! -">
            <a:extLst>
              <a:ext uri="{FF2B5EF4-FFF2-40B4-BE49-F238E27FC236}">
                <a16:creationId xmlns:a16="http://schemas.microsoft.com/office/drawing/2014/main" id="{EF7440A3-A91B-15CE-DC45-85BCCC267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5756" y="287923"/>
            <a:ext cx="3226279" cy="3226279"/>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3">
            <a:extLst>
              <a:ext uri="{FF2B5EF4-FFF2-40B4-BE49-F238E27FC236}">
                <a16:creationId xmlns:a16="http://schemas.microsoft.com/office/drawing/2014/main" id="{52BC7A06-B5A0-B4C2-D732-34E49B5C39AB}"/>
              </a:ext>
            </a:extLst>
          </p:cNvPr>
          <p:cNvSpPr txBox="1">
            <a:spLocks/>
          </p:cNvSpPr>
          <p:nvPr/>
        </p:nvSpPr>
        <p:spPr>
          <a:xfrm>
            <a:off x="4924259" y="575092"/>
            <a:ext cx="4142103" cy="293910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pt-BR" sz="2000" dirty="0"/>
              <a:t>A periodicidade de análise de relatórios vai depender de diferentes fatores. Por exemplo, informações que se embasam em dados retrospectivos devem ter periodicidade maior, pois dizem respeito aquilo que já passou, ou seja, normalmente um mês é suficiente.</a:t>
            </a:r>
          </a:p>
        </p:txBody>
      </p:sp>
    </p:spTree>
    <p:extLst>
      <p:ext uri="{BB962C8B-B14F-4D97-AF65-F5344CB8AC3E}">
        <p14:creationId xmlns:p14="http://schemas.microsoft.com/office/powerpoint/2010/main" val="1211445285"/>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a:solidFill>
                  <a:srgbClr val="FFFFFF"/>
                </a:solidFill>
              </a:rPr>
              <a:t>Relatório:</a:t>
            </a:r>
            <a:br>
              <a:rPr lang="pt-BR" dirty="0">
                <a:solidFill>
                  <a:srgbClr val="FFFFFF"/>
                </a:solidFill>
              </a:rPr>
            </a:br>
            <a:r>
              <a:rPr lang="pt-BR" dirty="0">
                <a:solidFill>
                  <a:srgbClr val="FFFFFF"/>
                </a:solidFill>
              </a:rPr>
              <a:t>INTERPRETAR</a:t>
            </a:r>
          </a:p>
        </p:txBody>
      </p:sp>
      <p:sp>
        <p:nvSpPr>
          <p:cNvPr id="4" name="Espaço Reservado para Conteúdo 3">
            <a:extLst>
              <a:ext uri="{FF2B5EF4-FFF2-40B4-BE49-F238E27FC236}">
                <a16:creationId xmlns:a16="http://schemas.microsoft.com/office/drawing/2014/main" id="{539E64AD-4CD8-E259-C8E7-F55CD06A4606}"/>
              </a:ext>
            </a:extLst>
          </p:cNvPr>
          <p:cNvSpPr>
            <a:spLocks noGrp="1"/>
          </p:cNvSpPr>
          <p:nvPr>
            <p:ph idx="1"/>
          </p:nvPr>
        </p:nvSpPr>
        <p:spPr>
          <a:xfrm>
            <a:off x="4924259" y="1552754"/>
            <a:ext cx="6997776" cy="3752491"/>
          </a:xfrm>
        </p:spPr>
        <p:txBody>
          <a:bodyPr>
            <a:noAutofit/>
          </a:bodyPr>
          <a:lstStyle/>
          <a:p>
            <a:r>
              <a:rPr lang="pt-BR" sz="2400" dirty="0"/>
              <a:t>Ao cruzar dados entre relatórios, é possível gerar novas informações que podem ser utilizadas para análises diferenciadas. Dentre elas os comparativos entre períodos, criação de dados estatísticos, prevenção de cenários, etc. </a:t>
            </a:r>
          </a:p>
          <a:p>
            <a:pPr marL="0" indent="0">
              <a:buNone/>
            </a:pPr>
            <a:endParaRPr lang="pt-BR" sz="2400" dirty="0"/>
          </a:p>
          <a:p>
            <a:r>
              <a:rPr lang="pt-BR" sz="2400" dirty="0"/>
              <a:t>Por meio dos relatórios, é possível identificar falhas em qualquer setor, o que é fundamental para evitar prejuízos e desperdícios</a:t>
            </a:r>
          </a:p>
        </p:txBody>
      </p:sp>
      <p:pic>
        <p:nvPicPr>
          <p:cNvPr id="3" name="Picture 2" descr="Análise de Dados - engage">
            <a:extLst>
              <a:ext uri="{FF2B5EF4-FFF2-40B4-BE49-F238E27FC236}">
                <a16:creationId xmlns:a16="http://schemas.microsoft.com/office/drawing/2014/main" id="{082AE352-45E4-E325-CDEB-CB4355465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0913" y="4804912"/>
            <a:ext cx="1802923" cy="1802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57084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a:solidFill>
                  <a:srgbClr val="FFFFFF"/>
                </a:solidFill>
              </a:rPr>
              <a:t>Relatório:</a:t>
            </a:r>
            <a:br>
              <a:rPr lang="pt-BR" dirty="0">
                <a:solidFill>
                  <a:srgbClr val="FFFFFF"/>
                </a:solidFill>
              </a:rPr>
            </a:br>
            <a:r>
              <a:rPr lang="pt-BR" dirty="0">
                <a:solidFill>
                  <a:srgbClr val="FFFFFF"/>
                </a:solidFill>
              </a:rPr>
              <a:t>UTILIZAR</a:t>
            </a:r>
          </a:p>
        </p:txBody>
      </p:sp>
      <p:sp>
        <p:nvSpPr>
          <p:cNvPr id="4" name="Espaço Reservado para Conteúdo 3">
            <a:extLst>
              <a:ext uri="{FF2B5EF4-FFF2-40B4-BE49-F238E27FC236}">
                <a16:creationId xmlns:a16="http://schemas.microsoft.com/office/drawing/2014/main" id="{539E64AD-4CD8-E259-C8E7-F55CD06A4606}"/>
              </a:ext>
            </a:extLst>
          </p:cNvPr>
          <p:cNvSpPr>
            <a:spLocks noGrp="1"/>
          </p:cNvSpPr>
          <p:nvPr>
            <p:ph idx="1"/>
          </p:nvPr>
        </p:nvSpPr>
        <p:spPr>
          <a:xfrm>
            <a:off x="4924259" y="750498"/>
            <a:ext cx="6177937" cy="5357004"/>
          </a:xfrm>
        </p:spPr>
        <p:txBody>
          <a:bodyPr>
            <a:noAutofit/>
          </a:bodyPr>
          <a:lstStyle/>
          <a:p>
            <a:pPr marL="0" indent="0">
              <a:buNone/>
            </a:pPr>
            <a:r>
              <a:rPr lang="pt-BR" sz="2400" dirty="0"/>
              <a:t>Os relatórios devem apresentar, necessariamente, três características básicas: </a:t>
            </a:r>
          </a:p>
          <a:p>
            <a:pPr marL="0" indent="0">
              <a:buNone/>
            </a:pPr>
            <a:endParaRPr lang="pt-BR" sz="2000" dirty="0"/>
          </a:p>
          <a:p>
            <a:pPr>
              <a:buFont typeface="Wingdings" panose="05000000000000000000" pitchFamily="2" charset="2"/>
              <a:buChar char="ü"/>
            </a:pPr>
            <a:r>
              <a:rPr lang="pt-BR" sz="2000" b="1" dirty="0"/>
              <a:t>Clareza:</a:t>
            </a:r>
            <a:r>
              <a:rPr lang="pt-BR" sz="2000" dirty="0"/>
              <a:t> A característica da clareza traduz a necessidade de os dados e as métricas serem apresentados com fácil interpretação no documento.</a:t>
            </a:r>
          </a:p>
          <a:p>
            <a:pPr>
              <a:buFont typeface="Wingdings" panose="05000000000000000000" pitchFamily="2" charset="2"/>
              <a:buChar char="ü"/>
            </a:pPr>
            <a:endParaRPr lang="pt-BR" sz="2000" dirty="0"/>
          </a:p>
          <a:p>
            <a:pPr>
              <a:buFont typeface="Wingdings" panose="05000000000000000000" pitchFamily="2" charset="2"/>
              <a:buChar char="ü"/>
            </a:pPr>
            <a:r>
              <a:rPr lang="pt-BR" sz="2000" b="1" dirty="0"/>
              <a:t>Concisão: </a:t>
            </a:r>
            <a:r>
              <a:rPr lang="pt-BR" sz="2000" dirty="0"/>
              <a:t>Os relatórios devem transmitir a informação de forma resumida e rápida. Os relatórios devem apresentar, necessariamente, três características básicas: </a:t>
            </a:r>
          </a:p>
          <a:p>
            <a:pPr>
              <a:buFont typeface="Wingdings" panose="05000000000000000000" pitchFamily="2" charset="2"/>
              <a:buChar char="ü"/>
            </a:pPr>
            <a:endParaRPr lang="pt-BR" sz="2000" dirty="0"/>
          </a:p>
          <a:p>
            <a:pPr>
              <a:buFont typeface="Wingdings" panose="05000000000000000000" pitchFamily="2" charset="2"/>
              <a:buChar char="ü"/>
            </a:pPr>
            <a:r>
              <a:rPr lang="pt-BR" sz="2000" b="1" dirty="0"/>
              <a:t>Qualidade: </a:t>
            </a:r>
            <a:r>
              <a:rPr lang="pt-BR" sz="2000" dirty="0"/>
              <a:t>A qualidade das conclusões dependerá da articulação dos dados, pois a forma como são conjugados influenciará na decisão</a:t>
            </a:r>
          </a:p>
        </p:txBody>
      </p:sp>
      <p:pic>
        <p:nvPicPr>
          <p:cNvPr id="17410" name="Picture 2" descr="nutrimix-selo-qualidade - Nutri Mix Consultoria e Assessoria Nutricional">
            <a:extLst>
              <a:ext uri="{FF2B5EF4-FFF2-40B4-BE49-F238E27FC236}">
                <a16:creationId xmlns:a16="http://schemas.microsoft.com/office/drawing/2014/main" id="{FCA2616E-5C3D-A165-0A15-1E4BCB971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108" y="103517"/>
            <a:ext cx="1586466" cy="232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8424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1000"/>
                                        <p:tgtEl>
                                          <p:spTgt spid="17410"/>
                                        </p:tgtEl>
                                      </p:cBhvr>
                                    </p:animEffect>
                                    <p:anim calcmode="lin" valueType="num">
                                      <p:cBhvr>
                                        <p:cTn id="8" dur="1000" fill="hold"/>
                                        <p:tgtEl>
                                          <p:spTgt spid="17410"/>
                                        </p:tgtEl>
                                        <p:attrNameLst>
                                          <p:attrName>ppt_x</p:attrName>
                                        </p:attrNameLst>
                                      </p:cBhvr>
                                      <p:tavLst>
                                        <p:tav tm="0">
                                          <p:val>
                                            <p:strVal val="#ppt_x"/>
                                          </p:val>
                                        </p:tav>
                                        <p:tav tm="100000">
                                          <p:val>
                                            <p:strVal val="#ppt_x"/>
                                          </p:val>
                                        </p:tav>
                                      </p:tavLst>
                                    </p:anim>
                                    <p:anim calcmode="lin" valueType="num">
                                      <p:cBhvr>
                                        <p:cTn id="9" dur="1000" fill="hold"/>
                                        <p:tgtEl>
                                          <p:spTgt spid="174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pt-BR" dirty="0" err="1">
                <a:solidFill>
                  <a:srgbClr val="FFFFFF"/>
                </a:solidFill>
              </a:rPr>
              <a:t>Kpi</a:t>
            </a:r>
            <a:r>
              <a:rPr lang="pt-BR" dirty="0">
                <a:solidFill>
                  <a:srgbClr val="FFFFFF"/>
                </a:solidFill>
              </a:rPr>
              <a:t> – o que é?</a:t>
            </a:r>
          </a:p>
        </p:txBody>
      </p:sp>
      <p:pic>
        <p:nvPicPr>
          <p:cNvPr id="6148" name="Picture 4" descr="3 KPIs de Marketing que vão fazer a diferença no seu negócio - Meethub">
            <a:extLst>
              <a:ext uri="{FF2B5EF4-FFF2-40B4-BE49-F238E27FC236}">
                <a16:creationId xmlns:a16="http://schemas.microsoft.com/office/drawing/2014/main" id="{1F10004C-F83C-7E2A-B5BE-0C5768725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 y="916619"/>
            <a:ext cx="7537142" cy="502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183695"/>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pt-BR" dirty="0">
                <a:solidFill>
                  <a:srgbClr val="FFFFFF"/>
                </a:solidFill>
              </a:rPr>
              <a:t>KPI – O Que é?</a:t>
            </a:r>
          </a:p>
        </p:txBody>
      </p:sp>
      <p:sp>
        <p:nvSpPr>
          <p:cNvPr id="3" name="CaixaDeTexto 2">
            <a:extLst>
              <a:ext uri="{FF2B5EF4-FFF2-40B4-BE49-F238E27FC236}">
                <a16:creationId xmlns:a16="http://schemas.microsoft.com/office/drawing/2014/main" id="{D36BD435-77D1-E76A-C243-4593368E7B18}"/>
              </a:ext>
            </a:extLst>
          </p:cNvPr>
          <p:cNvSpPr txBox="1"/>
          <p:nvPr/>
        </p:nvSpPr>
        <p:spPr>
          <a:xfrm>
            <a:off x="237201" y="1874728"/>
            <a:ext cx="6978770" cy="3108543"/>
          </a:xfrm>
          <a:prstGeom prst="rect">
            <a:avLst/>
          </a:prstGeom>
          <a:noFill/>
        </p:spPr>
        <p:txBody>
          <a:bodyPr wrap="square" rtlCol="0">
            <a:spAutoFit/>
          </a:bodyPr>
          <a:lstStyle/>
          <a:p>
            <a:pPr algn="ctr"/>
            <a:r>
              <a:rPr lang="pt-BR" sz="2800" dirty="0"/>
              <a:t>Os KPIs (em inglês Key Performance </a:t>
            </a:r>
            <a:r>
              <a:rPr lang="pt-BR" sz="2800" dirty="0" err="1"/>
              <a:t>Indicators</a:t>
            </a:r>
            <a:r>
              <a:rPr lang="pt-BR" sz="2800" dirty="0"/>
              <a:t>) são os Indicadores-Chave de Desempenho observados por um negócio. </a:t>
            </a:r>
          </a:p>
          <a:p>
            <a:pPr algn="ctr"/>
            <a:endParaRPr lang="pt-BR" sz="2800" dirty="0"/>
          </a:p>
          <a:p>
            <a:pPr algn="ctr"/>
            <a:r>
              <a:rPr lang="pt-BR" sz="2800" dirty="0"/>
              <a:t>Ou seja: os valores quantitativos fundamentais que </a:t>
            </a:r>
            <a:r>
              <a:rPr lang="pt-BR" sz="2800" b="1" dirty="0"/>
              <a:t>medem os seus principais processos internos</a:t>
            </a:r>
            <a:r>
              <a:rPr lang="pt-BR" sz="2800" dirty="0"/>
              <a:t>.</a:t>
            </a:r>
          </a:p>
        </p:txBody>
      </p:sp>
    </p:spTree>
    <p:extLst>
      <p:ext uri="{BB962C8B-B14F-4D97-AF65-F5344CB8AC3E}">
        <p14:creationId xmlns:p14="http://schemas.microsoft.com/office/powerpoint/2010/main" val="1252422261"/>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fontScale="90000"/>
          </a:bodyPr>
          <a:lstStyle/>
          <a:p>
            <a:pPr rtl="0"/>
            <a:r>
              <a:rPr lang="pt-BR" dirty="0">
                <a:solidFill>
                  <a:srgbClr val="FFFFFF"/>
                </a:solidFill>
              </a:rPr>
              <a:t>KPI  </a:t>
            </a:r>
            <a:br>
              <a:rPr lang="pt-BR" dirty="0">
                <a:solidFill>
                  <a:srgbClr val="FFFFFF"/>
                </a:solidFill>
              </a:rPr>
            </a:br>
            <a:r>
              <a:rPr lang="pt-BR" dirty="0">
                <a:solidFill>
                  <a:srgbClr val="FFFFFF"/>
                </a:solidFill>
              </a:rPr>
              <a:t>porque ter indicadores?</a:t>
            </a:r>
          </a:p>
        </p:txBody>
      </p:sp>
      <p:sp>
        <p:nvSpPr>
          <p:cNvPr id="3" name="CaixaDeTexto 2">
            <a:extLst>
              <a:ext uri="{FF2B5EF4-FFF2-40B4-BE49-F238E27FC236}">
                <a16:creationId xmlns:a16="http://schemas.microsoft.com/office/drawing/2014/main" id="{D36BD435-77D1-E76A-C243-4593368E7B18}"/>
              </a:ext>
            </a:extLst>
          </p:cNvPr>
          <p:cNvSpPr txBox="1"/>
          <p:nvPr/>
        </p:nvSpPr>
        <p:spPr>
          <a:xfrm>
            <a:off x="-1" y="1443841"/>
            <a:ext cx="6978770" cy="3970318"/>
          </a:xfrm>
          <a:prstGeom prst="rect">
            <a:avLst/>
          </a:prstGeom>
          <a:noFill/>
        </p:spPr>
        <p:txBody>
          <a:bodyPr wrap="square" rtlCol="0">
            <a:spAutoFit/>
          </a:bodyPr>
          <a:lstStyle/>
          <a:p>
            <a:pPr marL="457200" indent="-457200" algn="ctr">
              <a:buFont typeface="Wingdings" panose="05000000000000000000" pitchFamily="2" charset="2"/>
              <a:buChar char="ü"/>
            </a:pPr>
            <a:r>
              <a:rPr lang="pt-BR" sz="2800" dirty="0"/>
              <a:t>Visão mais rápida do resultado</a:t>
            </a:r>
          </a:p>
          <a:p>
            <a:pPr marL="457200" indent="-457200" algn="ctr">
              <a:buFont typeface="Wingdings" panose="05000000000000000000" pitchFamily="2" charset="2"/>
              <a:buChar char="ü"/>
            </a:pPr>
            <a:endParaRPr lang="pt-BR" sz="2800" dirty="0"/>
          </a:p>
          <a:p>
            <a:pPr marL="457200" indent="-457200" algn="ctr">
              <a:buFont typeface="Wingdings" panose="05000000000000000000" pitchFamily="2" charset="2"/>
              <a:buChar char="ü"/>
            </a:pPr>
            <a:r>
              <a:rPr lang="pt-BR" sz="2800" dirty="0"/>
              <a:t>Controle e previsibilidade</a:t>
            </a:r>
          </a:p>
          <a:p>
            <a:pPr marL="457200" indent="-457200" algn="ctr">
              <a:buFont typeface="Wingdings" panose="05000000000000000000" pitchFamily="2" charset="2"/>
              <a:buChar char="ü"/>
            </a:pPr>
            <a:endParaRPr lang="pt-BR" sz="2800" dirty="0"/>
          </a:p>
          <a:p>
            <a:pPr marL="457200" indent="-457200" algn="ctr">
              <a:buFont typeface="Wingdings" panose="05000000000000000000" pitchFamily="2" charset="2"/>
              <a:buChar char="ü"/>
            </a:pPr>
            <a:r>
              <a:rPr lang="pt-BR" sz="2800" dirty="0"/>
              <a:t>Organização</a:t>
            </a:r>
          </a:p>
          <a:p>
            <a:pPr marL="457200" indent="-457200" algn="ctr">
              <a:buFont typeface="Wingdings" panose="05000000000000000000" pitchFamily="2" charset="2"/>
              <a:buChar char="ü"/>
            </a:pPr>
            <a:endParaRPr lang="pt-BR" sz="2800" dirty="0"/>
          </a:p>
          <a:p>
            <a:pPr marL="457200" indent="-457200" algn="ctr">
              <a:buFont typeface="Wingdings" panose="05000000000000000000" pitchFamily="2" charset="2"/>
              <a:buChar char="ü"/>
            </a:pPr>
            <a:r>
              <a:rPr lang="pt-BR" sz="2800" dirty="0"/>
              <a:t>Prevenção</a:t>
            </a:r>
          </a:p>
          <a:p>
            <a:pPr marL="457200" indent="-457200" algn="ctr">
              <a:buFont typeface="Wingdings" panose="05000000000000000000" pitchFamily="2" charset="2"/>
              <a:buChar char="ü"/>
            </a:pPr>
            <a:endParaRPr lang="pt-BR" sz="2800" dirty="0"/>
          </a:p>
          <a:p>
            <a:pPr marL="457200" indent="-457200" algn="ctr">
              <a:buFont typeface="Wingdings" panose="05000000000000000000" pitchFamily="2" charset="2"/>
              <a:buChar char="ü"/>
            </a:pPr>
            <a:r>
              <a:rPr lang="pt-BR" sz="2800" dirty="0"/>
              <a:t>Mudar a rota</a:t>
            </a:r>
          </a:p>
        </p:txBody>
      </p:sp>
    </p:spTree>
    <p:extLst>
      <p:ext uri="{BB962C8B-B14F-4D97-AF65-F5344CB8AC3E}">
        <p14:creationId xmlns:p14="http://schemas.microsoft.com/office/powerpoint/2010/main" val="4155867690"/>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fontScale="90000"/>
          </a:bodyPr>
          <a:lstStyle/>
          <a:p>
            <a:pPr rtl="0"/>
            <a:r>
              <a:rPr lang="pt-BR" dirty="0">
                <a:solidFill>
                  <a:srgbClr val="FFFFFF"/>
                </a:solidFill>
              </a:rPr>
              <a:t>KPI  </a:t>
            </a:r>
            <a:br>
              <a:rPr lang="pt-BR" dirty="0">
                <a:solidFill>
                  <a:srgbClr val="FFFFFF"/>
                </a:solidFill>
              </a:rPr>
            </a:br>
            <a:r>
              <a:rPr lang="pt-BR" dirty="0">
                <a:solidFill>
                  <a:srgbClr val="FFFFFF"/>
                </a:solidFill>
              </a:rPr>
              <a:t>Alguns dos principais indicadores</a:t>
            </a:r>
          </a:p>
        </p:txBody>
      </p:sp>
      <p:sp>
        <p:nvSpPr>
          <p:cNvPr id="3" name="CaixaDeTexto 2">
            <a:extLst>
              <a:ext uri="{FF2B5EF4-FFF2-40B4-BE49-F238E27FC236}">
                <a16:creationId xmlns:a16="http://schemas.microsoft.com/office/drawing/2014/main" id="{D36BD435-77D1-E76A-C243-4593368E7B18}"/>
              </a:ext>
            </a:extLst>
          </p:cNvPr>
          <p:cNvSpPr txBox="1"/>
          <p:nvPr/>
        </p:nvSpPr>
        <p:spPr>
          <a:xfrm>
            <a:off x="300270" y="366623"/>
            <a:ext cx="6590580" cy="6124754"/>
          </a:xfrm>
          <a:prstGeom prst="rect">
            <a:avLst/>
          </a:prstGeom>
          <a:noFill/>
        </p:spPr>
        <p:txBody>
          <a:bodyPr wrap="square" rtlCol="0">
            <a:spAutoFit/>
          </a:bodyPr>
          <a:lstStyle/>
          <a:p>
            <a:pPr algn="ctr"/>
            <a:r>
              <a:rPr lang="pt-BR" sz="2800" dirty="0"/>
              <a:t>Normalmente eles são nomeados por siglas ou apenas uma palavra para facilitar:</a:t>
            </a:r>
          </a:p>
          <a:p>
            <a:pPr algn="ctr"/>
            <a:endParaRPr lang="pt-BR" sz="2800" dirty="0"/>
          </a:p>
          <a:p>
            <a:pPr algn="ctr"/>
            <a:r>
              <a:rPr lang="pt-BR" sz="2800" b="1" dirty="0"/>
              <a:t>NIA</a:t>
            </a:r>
            <a:r>
              <a:rPr lang="pt-BR" sz="2800" dirty="0"/>
              <a:t> – Nível de Inadimplência Aceitável</a:t>
            </a:r>
          </a:p>
          <a:p>
            <a:pPr algn="ctr"/>
            <a:endParaRPr lang="pt-BR" sz="2800" dirty="0"/>
          </a:p>
          <a:p>
            <a:pPr algn="ctr"/>
            <a:r>
              <a:rPr lang="pt-BR" sz="2800" b="1" dirty="0"/>
              <a:t>CPC</a:t>
            </a:r>
            <a:r>
              <a:rPr lang="pt-BR" sz="2800" dirty="0"/>
              <a:t> – Contato com a Pessoa Certa</a:t>
            </a:r>
          </a:p>
          <a:p>
            <a:pPr algn="ctr"/>
            <a:endParaRPr lang="pt-BR" sz="2800" dirty="0"/>
          </a:p>
          <a:p>
            <a:pPr algn="ctr"/>
            <a:r>
              <a:rPr lang="pt-BR" sz="2800" b="1" dirty="0"/>
              <a:t>QA</a:t>
            </a:r>
            <a:r>
              <a:rPr lang="pt-BR" sz="2800" dirty="0"/>
              <a:t> – Quebra de Acordo</a:t>
            </a:r>
          </a:p>
          <a:p>
            <a:pPr algn="ctr"/>
            <a:endParaRPr lang="pt-BR" sz="2800" dirty="0"/>
          </a:p>
          <a:p>
            <a:pPr algn="ctr"/>
            <a:r>
              <a:rPr lang="pt-BR" sz="2800" b="1" dirty="0"/>
              <a:t>TMA</a:t>
            </a:r>
            <a:r>
              <a:rPr lang="pt-BR" sz="2800" dirty="0"/>
              <a:t> – Tempo Médio de Atendimento</a:t>
            </a:r>
          </a:p>
          <a:p>
            <a:pPr algn="ctr"/>
            <a:endParaRPr lang="pt-BR" sz="2800" dirty="0"/>
          </a:p>
          <a:p>
            <a:pPr algn="ctr"/>
            <a:r>
              <a:rPr lang="pt-BR" sz="2800" b="1" dirty="0"/>
              <a:t>TMO</a:t>
            </a:r>
            <a:r>
              <a:rPr lang="pt-BR" sz="2800" dirty="0"/>
              <a:t> – Tempo Médio Operacional</a:t>
            </a:r>
          </a:p>
          <a:p>
            <a:pPr algn="ctr"/>
            <a:endParaRPr lang="pt-BR" sz="2800" dirty="0"/>
          </a:p>
          <a:p>
            <a:pPr algn="ctr"/>
            <a:r>
              <a:rPr lang="pt-BR" sz="2800" b="1" dirty="0"/>
              <a:t>TME</a:t>
            </a:r>
            <a:r>
              <a:rPr lang="pt-BR" sz="2800" dirty="0"/>
              <a:t> – Tempo Médio de Espera</a:t>
            </a:r>
          </a:p>
        </p:txBody>
      </p:sp>
    </p:spTree>
    <p:extLst>
      <p:ext uri="{BB962C8B-B14F-4D97-AF65-F5344CB8AC3E}">
        <p14:creationId xmlns:p14="http://schemas.microsoft.com/office/powerpoint/2010/main" val="159239472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tângulo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12" name="Retângulo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rtlCol="0">
            <a:normAutofit/>
          </a:bodyPr>
          <a:lstStyle/>
          <a:p>
            <a:pPr rtl="0"/>
            <a:r>
              <a:rPr lang="pt-BR" dirty="0">
                <a:solidFill>
                  <a:schemeClr val="bg1"/>
                </a:solidFill>
              </a:rPr>
              <a:t>O que iremos ENTEDER?</a:t>
            </a:r>
          </a:p>
        </p:txBody>
      </p:sp>
      <p:pic>
        <p:nvPicPr>
          <p:cNvPr id="4" name="Imagem 3" descr="Números de negociações financeira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graphicFrame>
        <p:nvGraphicFramePr>
          <p:cNvPr id="5" name="Espaço Reservado para Conteúdo 2" descr="Marcadores de Ícone">
            <a:extLst>
              <a:ext uri="{FF2B5EF4-FFF2-40B4-BE49-F238E27FC236}">
                <a16:creationId xmlns:a16="http://schemas.microsoft.com/office/drawing/2014/main" id="{51938B4F-26EE-4238-880D-3CE26A7E4AED}"/>
              </a:ext>
            </a:extLst>
          </p:cNvPr>
          <p:cNvGraphicFramePr>
            <a:graphicFrameLocks noGrp="1"/>
          </p:cNvGraphicFramePr>
          <p:nvPr>
            <p:ph idx="1"/>
            <p:extLst>
              <p:ext uri="{D42A27DB-BD31-4B8C-83A1-F6EECF244321}">
                <p14:modId xmlns:p14="http://schemas.microsoft.com/office/powerpoint/2010/main" val="23059211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431450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pt-BR" dirty="0" err="1">
                <a:solidFill>
                  <a:srgbClr val="FFFFFF"/>
                </a:solidFill>
              </a:rPr>
              <a:t>Tma</a:t>
            </a:r>
            <a:r>
              <a:rPr lang="pt-BR" dirty="0">
                <a:solidFill>
                  <a:srgbClr val="FFFFFF"/>
                </a:solidFill>
              </a:rPr>
              <a:t>, </a:t>
            </a:r>
            <a:r>
              <a:rPr lang="pt-BR" dirty="0" err="1">
                <a:solidFill>
                  <a:srgbClr val="FFFFFF"/>
                </a:solidFill>
              </a:rPr>
              <a:t>tmo</a:t>
            </a:r>
            <a:r>
              <a:rPr lang="pt-BR" dirty="0">
                <a:solidFill>
                  <a:srgbClr val="FFFFFF"/>
                </a:solidFill>
              </a:rPr>
              <a:t> E </a:t>
            </a:r>
            <a:r>
              <a:rPr lang="pt-BR" dirty="0" err="1">
                <a:solidFill>
                  <a:srgbClr val="FFFFFF"/>
                </a:solidFill>
              </a:rPr>
              <a:t>tme</a:t>
            </a:r>
            <a:endParaRPr lang="pt-BR" dirty="0">
              <a:solidFill>
                <a:srgbClr val="FFFFFF"/>
              </a:solidFill>
            </a:endParaRPr>
          </a:p>
        </p:txBody>
      </p:sp>
      <p:pic>
        <p:nvPicPr>
          <p:cNvPr id="7" name="Imagem 6">
            <a:extLst>
              <a:ext uri="{FF2B5EF4-FFF2-40B4-BE49-F238E27FC236}">
                <a16:creationId xmlns:a16="http://schemas.microsoft.com/office/drawing/2014/main" id="{972E1943-FAFA-506E-05E5-CD1EBEF3DC6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30983"/>
          <a:stretch/>
        </p:blipFill>
        <p:spPr>
          <a:xfrm>
            <a:off x="0" y="0"/>
            <a:ext cx="7560000" cy="6858000"/>
          </a:xfrm>
          <a:prstGeom prst="rect">
            <a:avLst/>
          </a:prstGeom>
        </p:spPr>
      </p:pic>
    </p:spTree>
    <p:extLst>
      <p:ext uri="{BB962C8B-B14F-4D97-AF65-F5344CB8AC3E}">
        <p14:creationId xmlns:p14="http://schemas.microsoft.com/office/powerpoint/2010/main" val="4174607487"/>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pt-BR" dirty="0" err="1">
                <a:solidFill>
                  <a:srgbClr val="FFFFFF"/>
                </a:solidFill>
              </a:rPr>
              <a:t>Tma</a:t>
            </a:r>
            <a:endParaRPr lang="pt-BR" dirty="0">
              <a:solidFill>
                <a:srgbClr val="FFFFFF"/>
              </a:solidFill>
            </a:endParaRPr>
          </a:p>
        </p:txBody>
      </p:sp>
      <p:sp>
        <p:nvSpPr>
          <p:cNvPr id="3" name="CaixaDeTexto 2">
            <a:extLst>
              <a:ext uri="{FF2B5EF4-FFF2-40B4-BE49-F238E27FC236}">
                <a16:creationId xmlns:a16="http://schemas.microsoft.com/office/drawing/2014/main" id="{D36BD435-77D1-E76A-C243-4593368E7B18}"/>
              </a:ext>
            </a:extLst>
          </p:cNvPr>
          <p:cNvSpPr txBox="1"/>
          <p:nvPr/>
        </p:nvSpPr>
        <p:spPr>
          <a:xfrm>
            <a:off x="237201" y="443567"/>
            <a:ext cx="6978770" cy="5970865"/>
          </a:xfrm>
          <a:prstGeom prst="rect">
            <a:avLst/>
          </a:prstGeom>
          <a:noFill/>
        </p:spPr>
        <p:txBody>
          <a:bodyPr wrap="square" rtlCol="0">
            <a:spAutoFit/>
          </a:bodyPr>
          <a:lstStyle/>
          <a:p>
            <a:r>
              <a:rPr lang="pt-BR" sz="2800" b="1" dirty="0"/>
              <a:t> TEMPO MÉDIO DE ATENDIMENTO </a:t>
            </a:r>
          </a:p>
          <a:p>
            <a:endParaRPr lang="pt-BR" dirty="0"/>
          </a:p>
          <a:p>
            <a:pPr marL="342900" indent="-342900">
              <a:buFont typeface="Wingdings" panose="05000000000000000000" pitchFamily="2" charset="2"/>
              <a:buChar char="ü"/>
            </a:pPr>
            <a:r>
              <a:rPr lang="pt-BR" sz="2400" dirty="0"/>
              <a:t>É um indicador utilizado para mensurar quanto tempo, em média, dura um atendimento prestado ao seu cliente. </a:t>
            </a:r>
          </a:p>
          <a:p>
            <a:pPr marL="342900" indent="-342900">
              <a:buFont typeface="Wingdings" panose="05000000000000000000" pitchFamily="2" charset="2"/>
              <a:buChar char="ü"/>
            </a:pPr>
            <a:endParaRPr lang="pt-BR" sz="2400" dirty="0"/>
          </a:p>
          <a:p>
            <a:pPr marL="342900" indent="-342900">
              <a:buFont typeface="Wingdings" panose="05000000000000000000" pitchFamily="2" charset="2"/>
              <a:buChar char="ü"/>
            </a:pPr>
            <a:r>
              <a:rPr lang="pt-BR" sz="2400" dirty="0"/>
              <a:t>Para chegar ao resultado do seu TMA basta dividir o tempo total dos atendimentos pelo número de atendimento realizados, ambos do mesmo período. </a:t>
            </a:r>
          </a:p>
          <a:p>
            <a:pPr marL="342900" indent="-342900">
              <a:buFont typeface="Wingdings" panose="05000000000000000000" pitchFamily="2" charset="2"/>
              <a:buChar char="ü"/>
            </a:pPr>
            <a:endParaRPr lang="pt-BR" sz="2400" dirty="0"/>
          </a:p>
          <a:p>
            <a:pPr marL="342900" indent="-342900">
              <a:buFont typeface="Wingdings" panose="05000000000000000000" pitchFamily="2" charset="2"/>
              <a:buChar char="ü"/>
            </a:pPr>
            <a:r>
              <a:rPr lang="pt-BR" sz="2400" dirty="0"/>
              <a:t>Importante reforçar: o TMA considera desde o momento que a ligação é iniciada até o seu encerramento, o que inclui tempo de pausa para pesquisa, contato com outras áreas, etc. Ou seja, não é apenas um cálculo do tempo em que o cliente está esperando pelo atendimento.</a:t>
            </a:r>
          </a:p>
        </p:txBody>
      </p:sp>
    </p:spTree>
    <p:extLst>
      <p:ext uri="{BB962C8B-B14F-4D97-AF65-F5344CB8AC3E}">
        <p14:creationId xmlns:p14="http://schemas.microsoft.com/office/powerpoint/2010/main" val="345950805"/>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pt-BR" dirty="0" err="1">
                <a:solidFill>
                  <a:srgbClr val="FFFFFF"/>
                </a:solidFill>
              </a:rPr>
              <a:t>TmO</a:t>
            </a:r>
            <a:endParaRPr lang="pt-BR" dirty="0">
              <a:solidFill>
                <a:srgbClr val="FFFFFF"/>
              </a:solidFill>
            </a:endParaRPr>
          </a:p>
        </p:txBody>
      </p:sp>
      <p:sp>
        <p:nvSpPr>
          <p:cNvPr id="3" name="CaixaDeTexto 2">
            <a:extLst>
              <a:ext uri="{FF2B5EF4-FFF2-40B4-BE49-F238E27FC236}">
                <a16:creationId xmlns:a16="http://schemas.microsoft.com/office/drawing/2014/main" id="{D36BD435-77D1-E76A-C243-4593368E7B18}"/>
              </a:ext>
            </a:extLst>
          </p:cNvPr>
          <p:cNvSpPr txBox="1"/>
          <p:nvPr/>
        </p:nvSpPr>
        <p:spPr>
          <a:xfrm>
            <a:off x="279467" y="1366897"/>
            <a:ext cx="6978770" cy="4124206"/>
          </a:xfrm>
          <a:prstGeom prst="rect">
            <a:avLst/>
          </a:prstGeom>
          <a:noFill/>
        </p:spPr>
        <p:txBody>
          <a:bodyPr wrap="square" rtlCol="0">
            <a:spAutoFit/>
          </a:bodyPr>
          <a:lstStyle/>
          <a:p>
            <a:r>
              <a:rPr lang="pt-BR" sz="2800" b="1" dirty="0"/>
              <a:t> TEMPO MÉDIO OPERACIONAL</a:t>
            </a:r>
          </a:p>
          <a:p>
            <a:endParaRPr lang="pt-BR" dirty="0"/>
          </a:p>
          <a:p>
            <a:pPr marL="342900" indent="-342900">
              <a:buFont typeface="Wingdings" panose="05000000000000000000" pitchFamily="2" charset="2"/>
              <a:buChar char="ü"/>
            </a:pPr>
            <a:r>
              <a:rPr lang="pt-BR" sz="2400" dirty="0"/>
              <a:t>É utilizado para identificar quanto tempo um agente demora do início de um chamado, até que esteja realmente disponível para outro. </a:t>
            </a:r>
          </a:p>
          <a:p>
            <a:pPr marL="342900" indent="-342900">
              <a:buFont typeface="Wingdings" panose="05000000000000000000" pitchFamily="2" charset="2"/>
              <a:buChar char="ü"/>
            </a:pPr>
            <a:endParaRPr lang="pt-BR" sz="2400" dirty="0"/>
          </a:p>
          <a:p>
            <a:pPr marL="342900" indent="-342900">
              <a:buFont typeface="Wingdings" panose="05000000000000000000" pitchFamily="2" charset="2"/>
              <a:buChar char="ü"/>
            </a:pPr>
            <a:r>
              <a:rPr lang="pt-BR" sz="2400" dirty="0"/>
              <a:t>O TMO é calculado considerando a soma do tempo total da interação com o cliente e o tempo gasto no pós-atendimento, ou seja, o período utilizado para anotar informações e finalizar efetivamente o atendimento.</a:t>
            </a:r>
          </a:p>
        </p:txBody>
      </p:sp>
    </p:spTree>
    <p:extLst>
      <p:ext uri="{BB962C8B-B14F-4D97-AF65-F5344CB8AC3E}">
        <p14:creationId xmlns:p14="http://schemas.microsoft.com/office/powerpoint/2010/main" val="1547947028"/>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pPr rtl="0"/>
            <a:r>
              <a:rPr lang="pt-BR" dirty="0" err="1">
                <a:solidFill>
                  <a:srgbClr val="FFFFFF"/>
                </a:solidFill>
              </a:rPr>
              <a:t>TmE</a:t>
            </a:r>
            <a:endParaRPr lang="pt-BR" dirty="0">
              <a:solidFill>
                <a:srgbClr val="FFFFFF"/>
              </a:solidFill>
            </a:endParaRPr>
          </a:p>
        </p:txBody>
      </p:sp>
      <p:sp>
        <p:nvSpPr>
          <p:cNvPr id="3" name="CaixaDeTexto 2">
            <a:extLst>
              <a:ext uri="{FF2B5EF4-FFF2-40B4-BE49-F238E27FC236}">
                <a16:creationId xmlns:a16="http://schemas.microsoft.com/office/drawing/2014/main" id="{D36BD435-77D1-E76A-C243-4593368E7B18}"/>
              </a:ext>
            </a:extLst>
          </p:cNvPr>
          <p:cNvSpPr txBox="1"/>
          <p:nvPr/>
        </p:nvSpPr>
        <p:spPr>
          <a:xfrm>
            <a:off x="237201" y="1736229"/>
            <a:ext cx="6978770" cy="3385542"/>
          </a:xfrm>
          <a:prstGeom prst="rect">
            <a:avLst/>
          </a:prstGeom>
          <a:noFill/>
        </p:spPr>
        <p:txBody>
          <a:bodyPr wrap="square" rtlCol="0">
            <a:spAutoFit/>
          </a:bodyPr>
          <a:lstStyle/>
          <a:p>
            <a:r>
              <a:rPr lang="pt-BR" sz="2800" b="1" dirty="0"/>
              <a:t> TEMPO MÉDIO DE ESPERA</a:t>
            </a:r>
          </a:p>
          <a:p>
            <a:endParaRPr lang="pt-BR" dirty="0"/>
          </a:p>
          <a:p>
            <a:pPr marL="342900" indent="-342900">
              <a:buFont typeface="Wingdings" panose="05000000000000000000" pitchFamily="2" charset="2"/>
              <a:buChar char="ü"/>
            </a:pPr>
            <a:r>
              <a:rPr lang="pt-BR" sz="2400" dirty="0"/>
              <a:t>É utilizado para identificar quanto tempo o operador aguarda até estar efetivamente em uma ligação. </a:t>
            </a:r>
          </a:p>
          <a:p>
            <a:pPr marL="342900" indent="-342900">
              <a:buFont typeface="Wingdings" panose="05000000000000000000" pitchFamily="2" charset="2"/>
              <a:buChar char="ü"/>
            </a:pPr>
            <a:endParaRPr lang="pt-BR" sz="2400" dirty="0"/>
          </a:p>
          <a:p>
            <a:pPr marL="342900" indent="-342900">
              <a:buFont typeface="Wingdings" panose="05000000000000000000" pitchFamily="2" charset="2"/>
              <a:buChar char="ü"/>
            </a:pPr>
            <a:r>
              <a:rPr lang="pt-BR" sz="2400" dirty="0"/>
              <a:t>Para chegar ao resultado do seu TME divida o número de chamados atendidas pelo tempo total de espera de determinado período</a:t>
            </a:r>
          </a:p>
        </p:txBody>
      </p:sp>
    </p:spTree>
    <p:extLst>
      <p:ext uri="{BB962C8B-B14F-4D97-AF65-F5344CB8AC3E}">
        <p14:creationId xmlns:p14="http://schemas.microsoft.com/office/powerpoint/2010/main" val="1524771894"/>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tângulo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12" name="Retângulo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rtlCol="0">
            <a:normAutofit/>
          </a:bodyPr>
          <a:lstStyle/>
          <a:p>
            <a:pPr rtl="0"/>
            <a:r>
              <a:rPr lang="pt-BR" dirty="0">
                <a:solidFill>
                  <a:schemeClr val="bg1"/>
                </a:solidFill>
              </a:rPr>
              <a:t>BORA ASSISTIR UM VÍDEO?</a:t>
            </a:r>
          </a:p>
        </p:txBody>
      </p:sp>
      <p:sp>
        <p:nvSpPr>
          <p:cNvPr id="8" name="CaixaDeTexto 7">
            <a:extLst>
              <a:ext uri="{FF2B5EF4-FFF2-40B4-BE49-F238E27FC236}">
                <a16:creationId xmlns:a16="http://schemas.microsoft.com/office/drawing/2014/main" id="{51842C92-8E54-E617-53FF-A3774C333B21}"/>
              </a:ext>
            </a:extLst>
          </p:cNvPr>
          <p:cNvSpPr txBox="1"/>
          <p:nvPr/>
        </p:nvSpPr>
        <p:spPr>
          <a:xfrm>
            <a:off x="5003321" y="4054741"/>
            <a:ext cx="6797615" cy="369332"/>
          </a:xfrm>
          <a:prstGeom prst="rect">
            <a:avLst/>
          </a:prstGeom>
          <a:noFill/>
        </p:spPr>
        <p:txBody>
          <a:bodyPr wrap="square">
            <a:spAutoFit/>
          </a:bodyPr>
          <a:lstStyle/>
          <a:p>
            <a:pPr algn="ctr"/>
            <a:r>
              <a:rPr lang="pt-BR" dirty="0">
                <a:hlinkClick r:id="rId3"/>
              </a:rPr>
              <a:t>https://www.youtube.com/watch?v=giVH8XHd61E</a:t>
            </a:r>
            <a:endParaRPr lang="pt-BR" dirty="0"/>
          </a:p>
        </p:txBody>
      </p:sp>
      <p:pic>
        <p:nvPicPr>
          <p:cNvPr id="16" name="Imagem 15">
            <a:extLst>
              <a:ext uri="{FF2B5EF4-FFF2-40B4-BE49-F238E27FC236}">
                <a16:creationId xmlns:a16="http://schemas.microsoft.com/office/drawing/2014/main" id="{882BF5F3-80F0-34D5-FD46-A176A20A03B8}"/>
              </a:ext>
            </a:extLst>
          </p:cNvPr>
          <p:cNvPicPr>
            <a:picLocks noChangeAspect="1"/>
          </p:cNvPicPr>
          <p:nvPr/>
        </p:nvPicPr>
        <p:blipFill>
          <a:blip r:embed="rId4"/>
          <a:stretch>
            <a:fillRect/>
          </a:stretch>
        </p:blipFill>
        <p:spPr>
          <a:xfrm>
            <a:off x="7349468" y="1323681"/>
            <a:ext cx="2105319" cy="2105319"/>
          </a:xfrm>
          <a:prstGeom prst="rect">
            <a:avLst/>
          </a:prstGeom>
        </p:spPr>
      </p:pic>
    </p:spTree>
    <p:extLst>
      <p:ext uri="{BB962C8B-B14F-4D97-AF65-F5344CB8AC3E}">
        <p14:creationId xmlns:p14="http://schemas.microsoft.com/office/powerpoint/2010/main" val="2624993710"/>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tângulo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12" name="Retângulo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9C9DE503-F7C2-4A40-83F4-4DE931E7D9DE}"/>
              </a:ext>
            </a:extLst>
          </p:cNvPr>
          <p:cNvSpPr>
            <a:spLocks noGrp="1"/>
          </p:cNvSpPr>
          <p:nvPr>
            <p:ph type="title"/>
          </p:nvPr>
        </p:nvSpPr>
        <p:spPr>
          <a:xfrm>
            <a:off x="643467" y="2681103"/>
            <a:ext cx="3363974" cy="1495794"/>
          </a:xfrm>
          <a:noFill/>
          <a:ln>
            <a:solidFill>
              <a:schemeClr val="bg1"/>
            </a:solidFill>
          </a:ln>
          <a:effectLst>
            <a:glow rad="152400">
              <a:schemeClr val="bg1">
                <a:alpha val="13000"/>
              </a:schemeClr>
            </a:glow>
          </a:effectLst>
        </p:spPr>
        <p:txBody>
          <a:bodyPr wrap="square" rtlCol="0">
            <a:normAutofit/>
          </a:bodyPr>
          <a:lstStyle/>
          <a:p>
            <a:pPr rtl="0"/>
            <a:r>
              <a:rPr lang="pt-BR" dirty="0">
                <a:solidFill>
                  <a:schemeClr val="bg1"/>
                </a:solidFill>
              </a:rPr>
              <a:t>Então, Vamos aprender?</a:t>
            </a:r>
          </a:p>
        </p:txBody>
      </p:sp>
      <p:pic>
        <p:nvPicPr>
          <p:cNvPr id="4" name="Imagem 3" descr="Números de negociações financeiras">
            <a:extLst>
              <a:ext uri="{FF2B5EF4-FFF2-40B4-BE49-F238E27FC236}">
                <a16:creationId xmlns:a16="http://schemas.microsoft.com/office/drawing/2014/main" id="{32F354A1-38C7-4598-A0E1-7A286A3019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0908" y="0"/>
            <a:ext cx="7541091" cy="6858000"/>
          </a:xfrm>
          <a:prstGeom prst="rect">
            <a:avLst/>
          </a:prstGeom>
        </p:spPr>
      </p:pic>
      <p:graphicFrame>
        <p:nvGraphicFramePr>
          <p:cNvPr id="5" name="Espaço Reservado para Conteúdo 2" descr="Marcadores de Ícone">
            <a:extLst>
              <a:ext uri="{FF2B5EF4-FFF2-40B4-BE49-F238E27FC236}">
                <a16:creationId xmlns:a16="http://schemas.microsoft.com/office/drawing/2014/main" id="{51938B4F-26EE-4238-880D-3CE26A7E4AED}"/>
              </a:ext>
            </a:extLst>
          </p:cNvPr>
          <p:cNvGraphicFramePr>
            <a:graphicFrameLocks noGrp="1"/>
          </p:cNvGraphicFramePr>
          <p:nvPr>
            <p:ph idx="1"/>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73570244"/>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tângulo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12" name="Retângulo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9C9DE503-F7C2-4A40-83F4-4DE931E7D9DE}"/>
              </a:ext>
            </a:extLst>
          </p:cNvPr>
          <p:cNvSpPr>
            <a:spLocks noGrp="1"/>
          </p:cNvSpPr>
          <p:nvPr>
            <p:ph type="title"/>
          </p:nvPr>
        </p:nvSpPr>
        <p:spPr>
          <a:xfrm>
            <a:off x="645161" y="2983883"/>
            <a:ext cx="3363974" cy="890233"/>
          </a:xfrm>
          <a:noFill/>
          <a:ln>
            <a:solidFill>
              <a:schemeClr val="bg1"/>
            </a:solidFill>
          </a:ln>
          <a:effectLst>
            <a:glow rad="152400">
              <a:schemeClr val="bg1">
                <a:alpha val="13000"/>
              </a:schemeClr>
            </a:glow>
          </a:effectLst>
        </p:spPr>
        <p:txBody>
          <a:bodyPr wrap="square" rtlCol="0">
            <a:normAutofit fontScale="90000"/>
          </a:bodyPr>
          <a:lstStyle/>
          <a:p>
            <a:pPr rtl="0"/>
            <a:r>
              <a:rPr lang="pt-BR" dirty="0">
                <a:solidFill>
                  <a:schemeClr val="bg1"/>
                </a:solidFill>
              </a:rPr>
              <a:t>EDITOR DE PLANILHAS</a:t>
            </a:r>
          </a:p>
        </p:txBody>
      </p:sp>
      <p:sp>
        <p:nvSpPr>
          <p:cNvPr id="7" name="CaixaDeTexto 6">
            <a:extLst>
              <a:ext uri="{FF2B5EF4-FFF2-40B4-BE49-F238E27FC236}">
                <a16:creationId xmlns:a16="http://schemas.microsoft.com/office/drawing/2014/main" id="{F5CD0217-F58B-A573-A4F7-0AAAF939C773}"/>
              </a:ext>
            </a:extLst>
          </p:cNvPr>
          <p:cNvSpPr txBox="1"/>
          <p:nvPr/>
        </p:nvSpPr>
        <p:spPr>
          <a:xfrm>
            <a:off x="4933762" y="1659284"/>
            <a:ext cx="6978770" cy="3539430"/>
          </a:xfrm>
          <a:prstGeom prst="rect">
            <a:avLst/>
          </a:prstGeom>
          <a:noFill/>
        </p:spPr>
        <p:txBody>
          <a:bodyPr wrap="square" rtlCol="0">
            <a:spAutoFit/>
          </a:bodyPr>
          <a:lstStyle/>
          <a:p>
            <a:r>
              <a:rPr lang="pt-BR" sz="2800" b="0" i="0" dirty="0">
                <a:effectLst/>
                <a:latin typeface="Source Serif Pro" panose="02040603050405020204" pitchFamily="18" charset="0"/>
              </a:rPr>
              <a:t>Um editor de planilhas é um programa que permite que você </a:t>
            </a:r>
            <a:r>
              <a:rPr lang="pt-BR" sz="2800" b="1" i="0" dirty="0">
                <a:effectLst/>
                <a:latin typeface="Source Serif Pro" panose="02040603050405020204" pitchFamily="18" charset="0"/>
              </a:rPr>
              <a:t>organize suas informações</a:t>
            </a:r>
            <a:r>
              <a:rPr lang="pt-BR" sz="2800" b="0" i="0" dirty="0">
                <a:effectLst/>
                <a:latin typeface="Source Serif Pro" panose="02040603050405020204" pitchFamily="18" charset="0"/>
              </a:rPr>
              <a:t> em formato de tabela, permitindo a utilização de fórmulas, funções e a criação de relatórios analíticos e gráficos. O mais famoso e utilizado é o EXCEL, da Microsoft, que faz parte do Pacote de programas Office.</a:t>
            </a:r>
            <a:endParaRPr lang="pt-BR" sz="2800" dirty="0"/>
          </a:p>
        </p:txBody>
      </p:sp>
    </p:spTree>
    <p:extLst>
      <p:ext uri="{BB962C8B-B14F-4D97-AF65-F5344CB8AC3E}">
        <p14:creationId xmlns:p14="http://schemas.microsoft.com/office/powerpoint/2010/main" val="3629799096"/>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BA1B4A33-959C-BA17-F597-BC5BC22C27F0}"/>
              </a:ext>
            </a:extLst>
          </p:cNvPr>
          <p:cNvPicPr>
            <a:picLocks noChangeAspect="1"/>
          </p:cNvPicPr>
          <p:nvPr/>
        </p:nvPicPr>
        <p:blipFill>
          <a:blip r:embed="rId3"/>
          <a:stretch>
            <a:fillRect/>
          </a:stretch>
        </p:blipFill>
        <p:spPr>
          <a:xfrm>
            <a:off x="3341921" y="2041542"/>
            <a:ext cx="7302449" cy="4324751"/>
          </a:xfrm>
          <a:prstGeom prst="rect">
            <a:avLst/>
          </a:prstGeom>
        </p:spPr>
      </p:pic>
      <p:sp>
        <p:nvSpPr>
          <p:cNvPr id="11" name="CaixaDeTexto 10">
            <a:extLst>
              <a:ext uri="{FF2B5EF4-FFF2-40B4-BE49-F238E27FC236}">
                <a16:creationId xmlns:a16="http://schemas.microsoft.com/office/drawing/2014/main" id="{3BB6E110-2AC3-637A-21C3-40F284F49E7C}"/>
              </a:ext>
            </a:extLst>
          </p:cNvPr>
          <p:cNvSpPr txBox="1"/>
          <p:nvPr/>
        </p:nvSpPr>
        <p:spPr>
          <a:xfrm>
            <a:off x="683770" y="2146189"/>
            <a:ext cx="1727717" cy="369332"/>
          </a:xfrm>
          <a:prstGeom prst="rect">
            <a:avLst/>
          </a:prstGeom>
          <a:noFill/>
        </p:spPr>
        <p:txBody>
          <a:bodyPr wrap="none" rtlCol="0">
            <a:spAutoFit/>
          </a:bodyPr>
          <a:lstStyle/>
          <a:p>
            <a:r>
              <a:rPr lang="pt-BR" dirty="0">
                <a:solidFill>
                  <a:schemeClr val="bg1"/>
                </a:solidFill>
              </a:rPr>
              <a:t>Menu de opções</a:t>
            </a:r>
          </a:p>
        </p:txBody>
      </p:sp>
      <p:sp>
        <p:nvSpPr>
          <p:cNvPr id="13" name="CaixaDeTexto 12">
            <a:extLst>
              <a:ext uri="{FF2B5EF4-FFF2-40B4-BE49-F238E27FC236}">
                <a16:creationId xmlns:a16="http://schemas.microsoft.com/office/drawing/2014/main" id="{5A4C96B7-CBE4-5FB3-9A2B-0F2D98E70E27}"/>
              </a:ext>
            </a:extLst>
          </p:cNvPr>
          <p:cNvSpPr txBox="1"/>
          <p:nvPr/>
        </p:nvSpPr>
        <p:spPr>
          <a:xfrm>
            <a:off x="525527" y="2593675"/>
            <a:ext cx="2221762" cy="369332"/>
          </a:xfrm>
          <a:prstGeom prst="rect">
            <a:avLst/>
          </a:prstGeom>
          <a:noFill/>
        </p:spPr>
        <p:txBody>
          <a:bodyPr wrap="none" rtlCol="0">
            <a:spAutoFit/>
          </a:bodyPr>
          <a:lstStyle/>
          <a:p>
            <a:r>
              <a:rPr lang="pt-BR" dirty="0">
                <a:solidFill>
                  <a:schemeClr val="bg1"/>
                </a:solidFill>
              </a:rPr>
              <a:t> Barra de ferramentas</a:t>
            </a:r>
          </a:p>
        </p:txBody>
      </p:sp>
      <p:sp>
        <p:nvSpPr>
          <p:cNvPr id="14" name="CaixaDeTexto 13">
            <a:extLst>
              <a:ext uri="{FF2B5EF4-FFF2-40B4-BE49-F238E27FC236}">
                <a16:creationId xmlns:a16="http://schemas.microsoft.com/office/drawing/2014/main" id="{B179B5B7-6AF1-5FE8-6F87-0CE88F567C34}"/>
              </a:ext>
            </a:extLst>
          </p:cNvPr>
          <p:cNvSpPr txBox="1"/>
          <p:nvPr/>
        </p:nvSpPr>
        <p:spPr>
          <a:xfrm>
            <a:off x="5270944" y="1365170"/>
            <a:ext cx="1850507" cy="369332"/>
          </a:xfrm>
          <a:prstGeom prst="rect">
            <a:avLst/>
          </a:prstGeom>
          <a:noFill/>
        </p:spPr>
        <p:txBody>
          <a:bodyPr wrap="none" rtlCol="0">
            <a:spAutoFit/>
          </a:bodyPr>
          <a:lstStyle/>
          <a:p>
            <a:pPr algn="just"/>
            <a:r>
              <a:rPr lang="pt-BR" dirty="0">
                <a:solidFill>
                  <a:schemeClr val="bg1"/>
                </a:solidFill>
              </a:rPr>
              <a:t>Barra de fórmulas</a:t>
            </a:r>
          </a:p>
        </p:txBody>
      </p:sp>
      <p:sp>
        <p:nvSpPr>
          <p:cNvPr id="15" name="CaixaDeTexto 14">
            <a:extLst>
              <a:ext uri="{FF2B5EF4-FFF2-40B4-BE49-F238E27FC236}">
                <a16:creationId xmlns:a16="http://schemas.microsoft.com/office/drawing/2014/main" id="{0C6E46D2-B232-DD78-54BC-2E9A55B0CF51}"/>
              </a:ext>
            </a:extLst>
          </p:cNvPr>
          <p:cNvSpPr txBox="1"/>
          <p:nvPr/>
        </p:nvSpPr>
        <p:spPr>
          <a:xfrm>
            <a:off x="813292" y="3674391"/>
            <a:ext cx="1468672" cy="369332"/>
          </a:xfrm>
          <a:prstGeom prst="rect">
            <a:avLst/>
          </a:prstGeom>
          <a:noFill/>
        </p:spPr>
        <p:txBody>
          <a:bodyPr wrap="none" rtlCol="0">
            <a:spAutoFit/>
          </a:bodyPr>
          <a:lstStyle/>
          <a:p>
            <a:pPr algn="just"/>
            <a:r>
              <a:rPr lang="pt-BR" dirty="0">
                <a:solidFill>
                  <a:schemeClr val="bg1"/>
                </a:solidFill>
              </a:rPr>
              <a:t>Inserir função</a:t>
            </a:r>
          </a:p>
        </p:txBody>
      </p:sp>
      <p:sp>
        <p:nvSpPr>
          <p:cNvPr id="16" name="CaixaDeTexto 15">
            <a:extLst>
              <a:ext uri="{FF2B5EF4-FFF2-40B4-BE49-F238E27FC236}">
                <a16:creationId xmlns:a16="http://schemas.microsoft.com/office/drawing/2014/main" id="{70794039-4989-D6F1-4984-8D6D83414A61}"/>
              </a:ext>
            </a:extLst>
          </p:cNvPr>
          <p:cNvSpPr txBox="1"/>
          <p:nvPr/>
        </p:nvSpPr>
        <p:spPr>
          <a:xfrm>
            <a:off x="1122169" y="4570441"/>
            <a:ext cx="678391" cy="369332"/>
          </a:xfrm>
          <a:prstGeom prst="rect">
            <a:avLst/>
          </a:prstGeom>
          <a:noFill/>
        </p:spPr>
        <p:txBody>
          <a:bodyPr wrap="none" rtlCol="0">
            <a:spAutoFit/>
          </a:bodyPr>
          <a:lstStyle/>
          <a:p>
            <a:pPr algn="just"/>
            <a:r>
              <a:rPr lang="pt-BR" dirty="0">
                <a:solidFill>
                  <a:schemeClr val="bg1"/>
                </a:solidFill>
              </a:rPr>
              <a:t>Linha</a:t>
            </a:r>
          </a:p>
        </p:txBody>
      </p:sp>
      <p:sp>
        <p:nvSpPr>
          <p:cNvPr id="17" name="CaixaDeTexto 16">
            <a:extLst>
              <a:ext uri="{FF2B5EF4-FFF2-40B4-BE49-F238E27FC236}">
                <a16:creationId xmlns:a16="http://schemas.microsoft.com/office/drawing/2014/main" id="{8373AE14-7093-5A21-31A2-EEFAF50272A7}"/>
              </a:ext>
            </a:extLst>
          </p:cNvPr>
          <p:cNvSpPr txBox="1"/>
          <p:nvPr/>
        </p:nvSpPr>
        <p:spPr>
          <a:xfrm>
            <a:off x="7817241" y="1331819"/>
            <a:ext cx="854721" cy="369332"/>
          </a:xfrm>
          <a:prstGeom prst="rect">
            <a:avLst/>
          </a:prstGeom>
          <a:noFill/>
        </p:spPr>
        <p:txBody>
          <a:bodyPr wrap="none" rtlCol="0">
            <a:spAutoFit/>
          </a:bodyPr>
          <a:lstStyle/>
          <a:p>
            <a:pPr algn="just"/>
            <a:r>
              <a:rPr lang="pt-BR" dirty="0">
                <a:solidFill>
                  <a:schemeClr val="bg1"/>
                </a:solidFill>
              </a:rPr>
              <a:t>Coluna</a:t>
            </a:r>
          </a:p>
        </p:txBody>
      </p:sp>
      <p:cxnSp>
        <p:nvCxnSpPr>
          <p:cNvPr id="21" name="Conector de Seta Reta 20">
            <a:extLst>
              <a:ext uri="{FF2B5EF4-FFF2-40B4-BE49-F238E27FC236}">
                <a16:creationId xmlns:a16="http://schemas.microsoft.com/office/drawing/2014/main" id="{1D376B76-0163-3A56-F3C9-EE8F89AA1F50}"/>
              </a:ext>
            </a:extLst>
          </p:cNvPr>
          <p:cNvCxnSpPr/>
          <p:nvPr/>
        </p:nvCxnSpPr>
        <p:spPr>
          <a:xfrm>
            <a:off x="2537509" y="2330855"/>
            <a:ext cx="697397" cy="39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DAA3817E-3522-DEA3-C18E-E8517BAC821E}"/>
              </a:ext>
            </a:extLst>
          </p:cNvPr>
          <p:cNvCxnSpPr>
            <a:cxnSpLocks/>
          </p:cNvCxnSpPr>
          <p:nvPr/>
        </p:nvCxnSpPr>
        <p:spPr>
          <a:xfrm>
            <a:off x="2695907" y="2778341"/>
            <a:ext cx="5389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891E900C-1F8B-956A-08B7-268F6BDBB6DE}"/>
              </a:ext>
            </a:extLst>
          </p:cNvPr>
          <p:cNvCxnSpPr>
            <a:cxnSpLocks/>
          </p:cNvCxnSpPr>
          <p:nvPr/>
        </p:nvCxnSpPr>
        <p:spPr>
          <a:xfrm flipV="1">
            <a:off x="2281964" y="3183609"/>
            <a:ext cx="2076790" cy="69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9E4C8B16-1E6D-DB15-2587-B77E0E8C45BC}"/>
              </a:ext>
            </a:extLst>
          </p:cNvPr>
          <p:cNvCxnSpPr>
            <a:cxnSpLocks/>
          </p:cNvCxnSpPr>
          <p:nvPr/>
        </p:nvCxnSpPr>
        <p:spPr>
          <a:xfrm>
            <a:off x="1621246" y="5986199"/>
            <a:ext cx="2261799" cy="14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DE8E727E-A72A-2317-3F4A-012A67334EAA}"/>
              </a:ext>
            </a:extLst>
          </p:cNvPr>
          <p:cNvCxnSpPr>
            <a:cxnSpLocks/>
          </p:cNvCxnSpPr>
          <p:nvPr/>
        </p:nvCxnSpPr>
        <p:spPr>
          <a:xfrm>
            <a:off x="8239845" y="1730091"/>
            <a:ext cx="360877" cy="1582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C4DA77B5-DC9B-7E98-5832-F90AE4286291}"/>
              </a:ext>
            </a:extLst>
          </p:cNvPr>
          <p:cNvCxnSpPr>
            <a:cxnSpLocks/>
          </p:cNvCxnSpPr>
          <p:nvPr/>
        </p:nvCxnSpPr>
        <p:spPr>
          <a:xfrm flipH="1">
            <a:off x="5408762" y="1730091"/>
            <a:ext cx="787435" cy="1453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DB1B06CE-4F11-27CC-8413-C07A59CFC891}"/>
              </a:ext>
            </a:extLst>
          </p:cNvPr>
          <p:cNvSpPr txBox="1"/>
          <p:nvPr/>
        </p:nvSpPr>
        <p:spPr>
          <a:xfrm>
            <a:off x="167622" y="5616867"/>
            <a:ext cx="3120791" cy="369332"/>
          </a:xfrm>
          <a:prstGeom prst="rect">
            <a:avLst/>
          </a:prstGeom>
          <a:noFill/>
        </p:spPr>
        <p:txBody>
          <a:bodyPr wrap="none" rtlCol="0">
            <a:spAutoFit/>
          </a:bodyPr>
          <a:lstStyle/>
          <a:p>
            <a:pPr algn="just"/>
            <a:r>
              <a:rPr lang="pt-BR" dirty="0">
                <a:solidFill>
                  <a:schemeClr val="bg1"/>
                </a:solidFill>
              </a:rPr>
              <a:t>Barra de navegação de Planilhas</a:t>
            </a:r>
          </a:p>
        </p:txBody>
      </p:sp>
      <p:sp>
        <p:nvSpPr>
          <p:cNvPr id="37" name="CaixaDeTexto 36">
            <a:extLst>
              <a:ext uri="{FF2B5EF4-FFF2-40B4-BE49-F238E27FC236}">
                <a16:creationId xmlns:a16="http://schemas.microsoft.com/office/drawing/2014/main" id="{54572DE6-662E-D54D-01A3-F04B7AB79543}"/>
              </a:ext>
            </a:extLst>
          </p:cNvPr>
          <p:cNvSpPr txBox="1"/>
          <p:nvPr/>
        </p:nvSpPr>
        <p:spPr>
          <a:xfrm>
            <a:off x="724104" y="5124439"/>
            <a:ext cx="2007281" cy="369332"/>
          </a:xfrm>
          <a:prstGeom prst="rect">
            <a:avLst/>
          </a:prstGeom>
          <a:noFill/>
        </p:spPr>
        <p:txBody>
          <a:bodyPr wrap="none" rtlCol="0">
            <a:spAutoFit/>
          </a:bodyPr>
          <a:lstStyle/>
          <a:p>
            <a:pPr algn="just"/>
            <a:r>
              <a:rPr lang="pt-BR" dirty="0">
                <a:solidFill>
                  <a:schemeClr val="bg1"/>
                </a:solidFill>
              </a:rPr>
              <a:t>Criar mais planilhas</a:t>
            </a:r>
          </a:p>
        </p:txBody>
      </p:sp>
      <p:cxnSp>
        <p:nvCxnSpPr>
          <p:cNvPr id="38" name="Conector de Seta Reta 37">
            <a:extLst>
              <a:ext uri="{FF2B5EF4-FFF2-40B4-BE49-F238E27FC236}">
                <a16:creationId xmlns:a16="http://schemas.microsoft.com/office/drawing/2014/main" id="{9C6104CD-4F02-5CD2-BDC4-F4694C611C63}"/>
              </a:ext>
            </a:extLst>
          </p:cNvPr>
          <p:cNvCxnSpPr>
            <a:cxnSpLocks/>
          </p:cNvCxnSpPr>
          <p:nvPr/>
        </p:nvCxnSpPr>
        <p:spPr>
          <a:xfrm>
            <a:off x="2660442" y="5322503"/>
            <a:ext cx="2006449" cy="810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CaixaDeTexto 40">
            <a:extLst>
              <a:ext uri="{FF2B5EF4-FFF2-40B4-BE49-F238E27FC236}">
                <a16:creationId xmlns:a16="http://schemas.microsoft.com/office/drawing/2014/main" id="{E1FAA4CA-7919-C75E-594E-D343870E31C5}"/>
              </a:ext>
            </a:extLst>
          </p:cNvPr>
          <p:cNvSpPr txBox="1"/>
          <p:nvPr/>
        </p:nvSpPr>
        <p:spPr>
          <a:xfrm>
            <a:off x="3148916" y="324791"/>
            <a:ext cx="6094562" cy="707886"/>
          </a:xfrm>
          <a:prstGeom prst="rect">
            <a:avLst/>
          </a:prstGeom>
          <a:noFill/>
        </p:spPr>
        <p:txBody>
          <a:bodyPr wrap="square">
            <a:spAutoFit/>
          </a:bodyPr>
          <a:lstStyle/>
          <a:p>
            <a:pPr algn="ctr"/>
            <a:r>
              <a:rPr lang="pt-BR" sz="4000" noProof="0" dirty="0">
                <a:solidFill>
                  <a:schemeClr val="bg1"/>
                </a:solidFill>
                <a:effectLst>
                  <a:glow rad="152400">
                    <a:schemeClr val="bg1">
                      <a:alpha val="19000"/>
                    </a:schemeClr>
                  </a:glow>
                </a:effectLst>
              </a:rPr>
              <a:t>Básico do Excel</a:t>
            </a:r>
            <a:endParaRPr lang="pt-BR" sz="4000" noProof="0" dirty="0"/>
          </a:p>
        </p:txBody>
      </p:sp>
      <p:sp>
        <p:nvSpPr>
          <p:cNvPr id="2" name="Retângulo 1">
            <a:extLst>
              <a:ext uri="{FF2B5EF4-FFF2-40B4-BE49-F238E27FC236}">
                <a16:creationId xmlns:a16="http://schemas.microsoft.com/office/drawing/2014/main" id="{6EC7280C-86B7-FEF9-FC88-4508A4034352}"/>
              </a:ext>
            </a:extLst>
          </p:cNvPr>
          <p:cNvSpPr/>
          <p:nvPr/>
        </p:nvSpPr>
        <p:spPr>
          <a:xfrm>
            <a:off x="9135374" y="4356340"/>
            <a:ext cx="370935" cy="1207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FE69BDD0-2A02-10D4-C3EC-6A6E942F7B9C}"/>
              </a:ext>
            </a:extLst>
          </p:cNvPr>
          <p:cNvSpPr txBox="1"/>
          <p:nvPr/>
        </p:nvSpPr>
        <p:spPr>
          <a:xfrm>
            <a:off x="9631481" y="1331819"/>
            <a:ext cx="774571" cy="369332"/>
          </a:xfrm>
          <a:prstGeom prst="rect">
            <a:avLst/>
          </a:prstGeom>
          <a:noFill/>
        </p:spPr>
        <p:txBody>
          <a:bodyPr wrap="none" rtlCol="0">
            <a:spAutoFit/>
          </a:bodyPr>
          <a:lstStyle/>
          <a:p>
            <a:pPr algn="just"/>
            <a:r>
              <a:rPr lang="pt-BR" dirty="0">
                <a:solidFill>
                  <a:schemeClr val="bg1"/>
                </a:solidFill>
              </a:rPr>
              <a:t>Célula</a:t>
            </a:r>
          </a:p>
        </p:txBody>
      </p:sp>
      <p:cxnSp>
        <p:nvCxnSpPr>
          <p:cNvPr id="4" name="Conector de Seta Reta 3">
            <a:extLst>
              <a:ext uri="{FF2B5EF4-FFF2-40B4-BE49-F238E27FC236}">
                <a16:creationId xmlns:a16="http://schemas.microsoft.com/office/drawing/2014/main" id="{88AD9AE4-2E20-1725-C7FD-EC4AD9B36F83}"/>
              </a:ext>
            </a:extLst>
          </p:cNvPr>
          <p:cNvCxnSpPr>
            <a:cxnSpLocks/>
          </p:cNvCxnSpPr>
          <p:nvPr/>
        </p:nvCxnSpPr>
        <p:spPr>
          <a:xfrm flipH="1">
            <a:off x="9420045" y="1768326"/>
            <a:ext cx="598722" cy="258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6">
            <a:extLst>
              <a:ext uri="{FF2B5EF4-FFF2-40B4-BE49-F238E27FC236}">
                <a16:creationId xmlns:a16="http://schemas.microsoft.com/office/drawing/2014/main" id="{F7A799E4-7228-0E1A-639E-943F8527FFD1}"/>
              </a:ext>
            </a:extLst>
          </p:cNvPr>
          <p:cNvCxnSpPr>
            <a:cxnSpLocks/>
          </p:cNvCxnSpPr>
          <p:nvPr/>
        </p:nvCxnSpPr>
        <p:spPr>
          <a:xfrm flipV="1">
            <a:off x="1727744" y="4539151"/>
            <a:ext cx="1614177" cy="248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763232"/>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6" name="Picture 4" descr="quadro de madeira de lousa para educação 8481514 PNG">
            <a:extLst>
              <a:ext uri="{FF2B5EF4-FFF2-40B4-BE49-F238E27FC236}">
                <a16:creationId xmlns:a16="http://schemas.microsoft.com/office/drawing/2014/main" id="{5B9A4D82-9C08-88CB-35EB-EE4A0C8DF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061" y="-244658"/>
            <a:ext cx="9983502" cy="734731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D4363FA-45F7-660B-393D-B83915DA2F90}"/>
              </a:ext>
            </a:extLst>
          </p:cNvPr>
          <p:cNvSpPr>
            <a:spLocks noGrp="1"/>
          </p:cNvSpPr>
          <p:nvPr>
            <p:ph type="title"/>
          </p:nvPr>
        </p:nvSpPr>
        <p:spPr>
          <a:xfrm>
            <a:off x="93071" y="2803156"/>
            <a:ext cx="2624250" cy="1251685"/>
          </a:xfrm>
          <a:noFill/>
          <a:ln>
            <a:solidFill>
              <a:schemeClr val="bg1"/>
            </a:solidFill>
          </a:ln>
          <a:effectLst>
            <a:glow rad="152400">
              <a:schemeClr val="bg1">
                <a:alpha val="13000"/>
              </a:schemeClr>
            </a:glow>
            <a:outerShdw blurRad="50800" dist="38100" dir="2700000" algn="tl" rotWithShape="0">
              <a:prstClr val="black">
                <a:alpha val="40000"/>
              </a:prstClr>
            </a:outerShdw>
          </a:effectLst>
        </p:spPr>
        <p:txBody>
          <a:bodyPr wrap="square" rtlCol="0">
            <a:normAutofit fontScale="90000"/>
          </a:bodyPr>
          <a:lstStyle/>
          <a:p>
            <a:pPr rtl="0"/>
            <a:r>
              <a:rPr lang="pt-BR" dirty="0">
                <a:solidFill>
                  <a:schemeClr val="bg1"/>
                </a:solidFill>
              </a:rPr>
              <a:t>FUNÇÕES MAIS UTILIZADAS</a:t>
            </a:r>
          </a:p>
        </p:txBody>
      </p:sp>
      <p:sp>
        <p:nvSpPr>
          <p:cNvPr id="5" name="CaixaDeTexto 4">
            <a:extLst>
              <a:ext uri="{FF2B5EF4-FFF2-40B4-BE49-F238E27FC236}">
                <a16:creationId xmlns:a16="http://schemas.microsoft.com/office/drawing/2014/main" id="{10FAEBEC-9891-C4F9-AAAB-D811B6FD67AD}"/>
              </a:ext>
            </a:extLst>
          </p:cNvPr>
          <p:cNvSpPr txBox="1"/>
          <p:nvPr/>
        </p:nvSpPr>
        <p:spPr>
          <a:xfrm>
            <a:off x="3602286" y="751342"/>
            <a:ext cx="8005312" cy="5355312"/>
          </a:xfrm>
          <a:prstGeom prst="rect">
            <a:avLst/>
          </a:prstGeom>
          <a:noFill/>
        </p:spPr>
        <p:txBody>
          <a:bodyPr wrap="square" rtlCol="0">
            <a:spAutoFit/>
          </a:bodyPr>
          <a:lstStyle/>
          <a:p>
            <a:r>
              <a:rPr lang="pt-BR" dirty="0">
                <a:solidFill>
                  <a:schemeClr val="bg1"/>
                </a:solidFill>
                <a:latin typeface="Cascadia Code SemiLight" panose="020B0609020000020004" pitchFamily="49" charset="0"/>
                <a:cs typeface="Cascadia Code SemiLight" panose="020B0609020000020004" pitchFamily="49" charset="0"/>
              </a:rPr>
              <a:t>SOMA</a:t>
            </a:r>
          </a:p>
          <a:p>
            <a:r>
              <a:rPr lang="pt-BR" dirty="0">
                <a:solidFill>
                  <a:schemeClr val="bg1"/>
                </a:solidFill>
                <a:latin typeface="Cascadia Code SemiLight" panose="020B0609020000020004" pitchFamily="49" charset="0"/>
                <a:cs typeface="Cascadia Code SemiLight" panose="020B0609020000020004" pitchFamily="49" charset="0"/>
              </a:rPr>
              <a:t>=soma(num1;num2)</a:t>
            </a:r>
          </a:p>
          <a:p>
            <a:endParaRPr lang="pt-BR" dirty="0">
              <a:solidFill>
                <a:schemeClr val="bg1"/>
              </a:solidFill>
              <a:latin typeface="Cascadia Code SemiLight" panose="020B0609020000020004" pitchFamily="49" charset="0"/>
              <a:cs typeface="Cascadia Code SemiLight" panose="020B0609020000020004" pitchFamily="49" charset="0"/>
            </a:endParaRPr>
          </a:p>
          <a:p>
            <a:r>
              <a:rPr lang="pt-BR" dirty="0">
                <a:solidFill>
                  <a:schemeClr val="bg1"/>
                </a:solidFill>
                <a:latin typeface="Cascadia Code SemiLight" panose="020B0609020000020004" pitchFamily="49" charset="0"/>
                <a:cs typeface="Cascadia Code SemiLight" panose="020B0609020000020004" pitchFamily="49" charset="0"/>
              </a:rPr>
              <a:t>SE</a:t>
            </a:r>
          </a:p>
          <a:p>
            <a:r>
              <a:rPr lang="pt-BR" dirty="0">
                <a:solidFill>
                  <a:schemeClr val="bg1"/>
                </a:solidFill>
                <a:latin typeface="Cascadia Code SemiLight" panose="020B0609020000020004" pitchFamily="49" charset="0"/>
                <a:cs typeface="Cascadia Code SemiLight" panose="020B0609020000020004" pitchFamily="49" charset="0"/>
              </a:rPr>
              <a:t>=se(</a:t>
            </a:r>
            <a:r>
              <a:rPr lang="pt-BR" dirty="0" err="1">
                <a:solidFill>
                  <a:schemeClr val="bg1"/>
                </a:solidFill>
                <a:latin typeface="Cascadia Code SemiLight" panose="020B0609020000020004" pitchFamily="49" charset="0"/>
                <a:cs typeface="Cascadia Code SemiLight" panose="020B0609020000020004" pitchFamily="49" charset="0"/>
              </a:rPr>
              <a:t>teste_lógico</a:t>
            </a:r>
            <a:r>
              <a:rPr lang="pt-BR" dirty="0">
                <a:solidFill>
                  <a:schemeClr val="bg1"/>
                </a:solidFill>
                <a:latin typeface="Cascadia Code SemiLight" panose="020B0609020000020004" pitchFamily="49" charset="0"/>
                <a:cs typeface="Cascadia Code SemiLight" panose="020B0609020000020004" pitchFamily="49" charset="0"/>
              </a:rPr>
              <a:t>;[</a:t>
            </a:r>
            <a:r>
              <a:rPr lang="pt-BR" dirty="0" err="1">
                <a:solidFill>
                  <a:schemeClr val="bg1"/>
                </a:solidFill>
                <a:latin typeface="Cascadia Code SemiLight" panose="020B0609020000020004" pitchFamily="49" charset="0"/>
                <a:cs typeface="Cascadia Code SemiLight" panose="020B0609020000020004" pitchFamily="49" charset="0"/>
              </a:rPr>
              <a:t>valor_se_verdadeiro</a:t>
            </a:r>
            <a:r>
              <a:rPr lang="pt-BR" dirty="0">
                <a:solidFill>
                  <a:schemeClr val="bg1"/>
                </a:solidFill>
                <a:latin typeface="Cascadia Code SemiLight" panose="020B0609020000020004" pitchFamily="49" charset="0"/>
                <a:cs typeface="Cascadia Code SemiLight" panose="020B0609020000020004" pitchFamily="49" charset="0"/>
              </a:rPr>
              <a:t>];[</a:t>
            </a:r>
            <a:r>
              <a:rPr lang="pt-BR" dirty="0" err="1">
                <a:solidFill>
                  <a:schemeClr val="bg1"/>
                </a:solidFill>
                <a:latin typeface="Cascadia Code SemiLight" panose="020B0609020000020004" pitchFamily="49" charset="0"/>
                <a:cs typeface="Cascadia Code SemiLight" panose="020B0609020000020004" pitchFamily="49" charset="0"/>
              </a:rPr>
              <a:t>valor_se_falso</a:t>
            </a:r>
            <a:r>
              <a:rPr lang="pt-BR" dirty="0">
                <a:solidFill>
                  <a:schemeClr val="bg1"/>
                </a:solidFill>
                <a:latin typeface="Cascadia Code SemiLight" panose="020B0609020000020004" pitchFamily="49" charset="0"/>
                <a:cs typeface="Cascadia Code SemiLight" panose="020B0609020000020004" pitchFamily="49" charset="0"/>
              </a:rPr>
              <a:t>]</a:t>
            </a:r>
          </a:p>
          <a:p>
            <a:endParaRPr lang="pt-BR" dirty="0">
              <a:solidFill>
                <a:schemeClr val="bg1"/>
              </a:solidFill>
              <a:latin typeface="Cascadia Code SemiLight" panose="020B0609020000020004" pitchFamily="49" charset="0"/>
              <a:cs typeface="Cascadia Code SemiLight" panose="020B0609020000020004" pitchFamily="49" charset="0"/>
            </a:endParaRPr>
          </a:p>
          <a:p>
            <a:r>
              <a:rPr lang="pt-BR" dirty="0">
                <a:solidFill>
                  <a:schemeClr val="bg1"/>
                </a:solidFill>
                <a:latin typeface="Cascadia Code SemiLight" panose="020B0609020000020004" pitchFamily="49" charset="0"/>
                <a:cs typeface="Cascadia Code SemiLight" panose="020B0609020000020004" pitchFamily="49" charset="0"/>
              </a:rPr>
              <a:t>SOMASE</a:t>
            </a:r>
          </a:p>
          <a:p>
            <a:r>
              <a:rPr lang="pt-BR" dirty="0">
                <a:solidFill>
                  <a:schemeClr val="bg1"/>
                </a:solidFill>
                <a:latin typeface="Cascadia Code SemiLight" panose="020B0609020000020004" pitchFamily="49" charset="0"/>
                <a:cs typeface="Cascadia Code SemiLight" panose="020B0609020000020004" pitchFamily="49" charset="0"/>
              </a:rPr>
              <a:t>=</a:t>
            </a:r>
            <a:r>
              <a:rPr lang="pt-BR" dirty="0" err="1">
                <a:solidFill>
                  <a:schemeClr val="bg1"/>
                </a:solidFill>
                <a:latin typeface="Cascadia Code SemiLight" panose="020B0609020000020004" pitchFamily="49" charset="0"/>
                <a:cs typeface="Cascadia Code SemiLight" panose="020B0609020000020004" pitchFamily="49" charset="0"/>
              </a:rPr>
              <a:t>somase</a:t>
            </a:r>
            <a:r>
              <a:rPr lang="pt-BR" dirty="0">
                <a:solidFill>
                  <a:schemeClr val="bg1"/>
                </a:solidFill>
                <a:latin typeface="Cascadia Code SemiLight" panose="020B0609020000020004" pitchFamily="49" charset="0"/>
                <a:cs typeface="Cascadia Code SemiLight" panose="020B0609020000020004" pitchFamily="49" charset="0"/>
              </a:rPr>
              <a:t>(</a:t>
            </a:r>
            <a:r>
              <a:rPr lang="pt-BR" dirty="0" err="1">
                <a:solidFill>
                  <a:schemeClr val="bg1"/>
                </a:solidFill>
                <a:latin typeface="Cascadia Code SemiLight" panose="020B0609020000020004" pitchFamily="49" charset="0"/>
                <a:cs typeface="Cascadia Code SemiLight" panose="020B0609020000020004" pitchFamily="49" charset="0"/>
              </a:rPr>
              <a:t>intervalo;critérios</a:t>
            </a:r>
            <a:r>
              <a:rPr lang="pt-BR" dirty="0">
                <a:solidFill>
                  <a:schemeClr val="bg1"/>
                </a:solidFill>
                <a:latin typeface="Cascadia Code SemiLight" panose="020B0609020000020004" pitchFamily="49" charset="0"/>
                <a:cs typeface="Cascadia Code SemiLight" panose="020B0609020000020004" pitchFamily="49" charset="0"/>
              </a:rPr>
              <a:t>;[</a:t>
            </a:r>
            <a:r>
              <a:rPr lang="pt-BR" dirty="0" err="1">
                <a:solidFill>
                  <a:schemeClr val="bg1"/>
                </a:solidFill>
                <a:latin typeface="Cascadia Code SemiLight" panose="020B0609020000020004" pitchFamily="49" charset="0"/>
                <a:cs typeface="Cascadia Code SemiLight" panose="020B0609020000020004" pitchFamily="49" charset="0"/>
              </a:rPr>
              <a:t>intervalo_soma</a:t>
            </a:r>
            <a:r>
              <a:rPr lang="pt-BR" dirty="0">
                <a:solidFill>
                  <a:schemeClr val="bg1"/>
                </a:solidFill>
                <a:latin typeface="Cascadia Code SemiLight" panose="020B0609020000020004" pitchFamily="49" charset="0"/>
                <a:cs typeface="Cascadia Code SemiLight" panose="020B0609020000020004" pitchFamily="49" charset="0"/>
              </a:rPr>
              <a:t>])</a:t>
            </a:r>
          </a:p>
          <a:p>
            <a:endParaRPr lang="pt-BR" dirty="0">
              <a:solidFill>
                <a:schemeClr val="bg1"/>
              </a:solidFill>
              <a:latin typeface="Cascadia Code SemiLight" panose="020B0609020000020004" pitchFamily="49" charset="0"/>
              <a:cs typeface="Cascadia Code SemiLight" panose="020B0609020000020004" pitchFamily="49" charset="0"/>
            </a:endParaRPr>
          </a:p>
          <a:p>
            <a:r>
              <a:rPr lang="pt-BR" dirty="0">
                <a:solidFill>
                  <a:schemeClr val="bg1"/>
                </a:solidFill>
                <a:latin typeface="Cascadia Code SemiLight" panose="020B0609020000020004" pitchFamily="49" charset="0"/>
                <a:cs typeface="Cascadia Code SemiLight" panose="020B0609020000020004" pitchFamily="49" charset="0"/>
              </a:rPr>
              <a:t>CONT.SE</a:t>
            </a:r>
          </a:p>
          <a:p>
            <a:r>
              <a:rPr lang="pt-BR" dirty="0">
                <a:solidFill>
                  <a:schemeClr val="bg1"/>
                </a:solidFill>
                <a:latin typeface="Cascadia Code SemiLight" panose="020B0609020000020004" pitchFamily="49" charset="0"/>
                <a:cs typeface="Cascadia Code SemiLight" panose="020B0609020000020004" pitchFamily="49" charset="0"/>
              </a:rPr>
              <a:t>=cont.se(</a:t>
            </a:r>
            <a:r>
              <a:rPr lang="pt-BR" dirty="0" err="1">
                <a:solidFill>
                  <a:schemeClr val="bg1"/>
                </a:solidFill>
                <a:latin typeface="Cascadia Code SemiLight" panose="020B0609020000020004" pitchFamily="49" charset="0"/>
                <a:cs typeface="Cascadia Code SemiLight" panose="020B0609020000020004" pitchFamily="49" charset="0"/>
              </a:rPr>
              <a:t>intervalo;critérios</a:t>
            </a:r>
            <a:r>
              <a:rPr lang="pt-BR" dirty="0">
                <a:solidFill>
                  <a:schemeClr val="bg1"/>
                </a:solidFill>
                <a:latin typeface="Cascadia Code SemiLight" panose="020B0609020000020004" pitchFamily="49" charset="0"/>
                <a:cs typeface="Cascadia Code SemiLight" panose="020B0609020000020004" pitchFamily="49" charset="0"/>
              </a:rPr>
              <a:t>)</a:t>
            </a:r>
          </a:p>
          <a:p>
            <a:endParaRPr lang="pt-BR" dirty="0">
              <a:solidFill>
                <a:schemeClr val="bg1"/>
              </a:solidFill>
              <a:latin typeface="Cascadia Code SemiLight" panose="020B0609020000020004" pitchFamily="49" charset="0"/>
              <a:cs typeface="Cascadia Code SemiLight" panose="020B0609020000020004" pitchFamily="49" charset="0"/>
            </a:endParaRPr>
          </a:p>
          <a:p>
            <a:r>
              <a:rPr lang="pt-BR" dirty="0">
                <a:solidFill>
                  <a:schemeClr val="bg1"/>
                </a:solidFill>
                <a:latin typeface="Cascadia Code SemiLight" panose="020B0609020000020004" pitchFamily="49" charset="0"/>
                <a:cs typeface="Cascadia Code SemiLight" panose="020B0609020000020004" pitchFamily="49" charset="0"/>
              </a:rPr>
              <a:t>CONCATENAR</a:t>
            </a:r>
          </a:p>
          <a:p>
            <a:r>
              <a:rPr lang="pt-BR" dirty="0">
                <a:solidFill>
                  <a:schemeClr val="bg1"/>
                </a:solidFill>
                <a:latin typeface="Cascadia Code SemiLight" panose="020B0609020000020004" pitchFamily="49" charset="0"/>
                <a:cs typeface="Cascadia Code SemiLight" panose="020B0609020000020004" pitchFamily="49" charset="0"/>
              </a:rPr>
              <a:t>=concatenar(texto1;[texto2];...)</a:t>
            </a:r>
          </a:p>
          <a:p>
            <a:endParaRPr lang="pt-BR" dirty="0">
              <a:solidFill>
                <a:schemeClr val="bg1"/>
              </a:solidFill>
              <a:latin typeface="Cascadia Code SemiLight" panose="020B0609020000020004" pitchFamily="49" charset="0"/>
              <a:cs typeface="Cascadia Code SemiLight" panose="020B0609020000020004" pitchFamily="49" charset="0"/>
            </a:endParaRPr>
          </a:p>
          <a:p>
            <a:r>
              <a:rPr lang="pt-BR" dirty="0">
                <a:solidFill>
                  <a:schemeClr val="bg1"/>
                </a:solidFill>
                <a:latin typeface="Cascadia Code SemiLight" panose="020B0609020000020004" pitchFamily="49" charset="0"/>
                <a:cs typeface="Cascadia Code SemiLight" panose="020B0609020000020004" pitchFamily="49" charset="0"/>
              </a:rPr>
              <a:t>PROCV</a:t>
            </a:r>
          </a:p>
          <a:p>
            <a:r>
              <a:rPr lang="pt-BR" dirty="0">
                <a:solidFill>
                  <a:schemeClr val="bg1"/>
                </a:solidFill>
                <a:latin typeface="Cascadia Code SemiLight" panose="020B0609020000020004" pitchFamily="49" charset="0"/>
                <a:cs typeface="Cascadia Code SemiLight" panose="020B0609020000020004" pitchFamily="49" charset="0"/>
              </a:rPr>
              <a:t>=</a:t>
            </a:r>
            <a:r>
              <a:rPr lang="pt-BR" dirty="0" err="1">
                <a:solidFill>
                  <a:schemeClr val="bg1"/>
                </a:solidFill>
                <a:latin typeface="Cascadia Code SemiLight" panose="020B0609020000020004" pitchFamily="49" charset="0"/>
                <a:cs typeface="Cascadia Code SemiLight" panose="020B0609020000020004" pitchFamily="49" charset="0"/>
              </a:rPr>
              <a:t>procv</a:t>
            </a:r>
            <a:r>
              <a:rPr lang="pt-BR" dirty="0">
                <a:solidFill>
                  <a:schemeClr val="bg1"/>
                </a:solidFill>
                <a:latin typeface="Cascadia Code SemiLight" panose="020B0609020000020004" pitchFamily="49" charset="0"/>
                <a:cs typeface="Cascadia Code SemiLight" panose="020B0609020000020004" pitchFamily="49" charset="0"/>
              </a:rPr>
              <a:t>(</a:t>
            </a:r>
            <a:r>
              <a:rPr lang="pt-BR" dirty="0" err="1">
                <a:solidFill>
                  <a:schemeClr val="bg1"/>
                </a:solidFill>
                <a:latin typeface="Cascadia Code SemiLight" panose="020B0609020000020004" pitchFamily="49" charset="0"/>
                <a:cs typeface="Cascadia Code SemiLight" panose="020B0609020000020004" pitchFamily="49" charset="0"/>
              </a:rPr>
              <a:t>valor_procurado;matriz_tabela;núm_índice_coluna</a:t>
            </a:r>
            <a:r>
              <a:rPr lang="pt-BR" dirty="0">
                <a:solidFill>
                  <a:schemeClr val="bg1"/>
                </a:solidFill>
                <a:latin typeface="Cascadia Code SemiLight" panose="020B0609020000020004" pitchFamily="49" charset="0"/>
                <a:cs typeface="Cascadia Code SemiLight" panose="020B0609020000020004" pitchFamily="49" charset="0"/>
              </a:rPr>
              <a:t>;</a:t>
            </a:r>
          </a:p>
          <a:p>
            <a:r>
              <a:rPr lang="pt-BR" dirty="0">
                <a:solidFill>
                  <a:schemeClr val="bg1"/>
                </a:solidFill>
                <a:latin typeface="Cascadia Code SemiLight" panose="020B0609020000020004" pitchFamily="49" charset="0"/>
                <a:cs typeface="Cascadia Code SemiLight" panose="020B0609020000020004" pitchFamily="49" charset="0"/>
              </a:rPr>
              <a:t>[</a:t>
            </a:r>
            <a:r>
              <a:rPr lang="pt-BR" dirty="0" err="1">
                <a:solidFill>
                  <a:schemeClr val="bg1"/>
                </a:solidFill>
                <a:latin typeface="Cascadia Code SemiLight" panose="020B0609020000020004" pitchFamily="49" charset="0"/>
                <a:cs typeface="Cascadia Code SemiLight" panose="020B0609020000020004" pitchFamily="49" charset="0"/>
              </a:rPr>
              <a:t>procurar_intervalo</a:t>
            </a:r>
            <a:r>
              <a:rPr lang="pt-BR" dirty="0">
                <a:solidFill>
                  <a:schemeClr val="bg1"/>
                </a:solidFill>
                <a:latin typeface="Cascadia Code SemiLight" panose="020B0609020000020004" pitchFamily="49" charset="0"/>
                <a:cs typeface="Cascadia Code SemiLight" panose="020B0609020000020004" pitchFamily="49" charset="0"/>
              </a:rPr>
              <a:t>])</a:t>
            </a:r>
          </a:p>
          <a:p>
            <a:endParaRPr lang="pt-BR" dirty="0">
              <a:solidFill>
                <a:schemeClr val="bg1"/>
              </a:solidFill>
              <a:latin typeface="Cascadia Code SemiLight" panose="020B0609020000020004" pitchFamily="49" charset="0"/>
              <a:cs typeface="Cascadia Code SemiLight" panose="020B0609020000020004" pitchFamily="49" charset="0"/>
            </a:endParaRPr>
          </a:p>
        </p:txBody>
      </p:sp>
    </p:spTree>
    <p:extLst>
      <p:ext uri="{BB962C8B-B14F-4D97-AF65-F5344CB8AC3E}">
        <p14:creationId xmlns:p14="http://schemas.microsoft.com/office/powerpoint/2010/main" val="32828813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2AC01A24-F8E1-3598-8A93-51F394A24585}"/>
              </a:ext>
            </a:extLst>
          </p:cNvPr>
          <p:cNvSpPr txBox="1"/>
          <p:nvPr/>
        </p:nvSpPr>
        <p:spPr>
          <a:xfrm>
            <a:off x="1349993" y="2151727"/>
            <a:ext cx="9492013" cy="255454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pt-BR" sz="4000" b="1" dirty="0">
                <a:ln/>
                <a:solidFill>
                  <a:schemeClr val="accent4"/>
                </a:solidFill>
              </a:rPr>
              <a:t>AULA PRÁTICA:</a:t>
            </a:r>
          </a:p>
          <a:p>
            <a:pPr algn="ctr"/>
            <a:endParaRPr lang="pt-BR" sz="4000" b="1" dirty="0">
              <a:ln/>
              <a:solidFill>
                <a:schemeClr val="accent4"/>
              </a:solidFill>
            </a:endParaRPr>
          </a:p>
          <a:p>
            <a:pPr algn="ctr"/>
            <a:r>
              <a:rPr lang="pt-BR" sz="4000" noProof="0" dirty="0">
                <a:solidFill>
                  <a:schemeClr val="bg1"/>
                </a:solidFill>
                <a:effectLst>
                  <a:glow rad="152400">
                    <a:schemeClr val="bg1">
                      <a:alpha val="19000"/>
                    </a:schemeClr>
                  </a:glow>
                </a:effectLst>
              </a:rPr>
              <a:t>Calculando KPIs</a:t>
            </a:r>
            <a:endParaRPr lang="pt-BR" sz="4000" noProof="0" dirty="0"/>
          </a:p>
          <a:p>
            <a:endParaRPr lang="pt-BR" sz="4000" b="1" dirty="0">
              <a:ln/>
              <a:solidFill>
                <a:schemeClr val="accent4"/>
              </a:solidFill>
            </a:endParaRPr>
          </a:p>
        </p:txBody>
      </p:sp>
    </p:spTree>
    <p:extLst>
      <p:ext uri="{BB962C8B-B14F-4D97-AF65-F5344CB8AC3E}">
        <p14:creationId xmlns:p14="http://schemas.microsoft.com/office/powerpoint/2010/main" val="16031860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ícone do linkedin png 17339624 PNG">
            <a:extLst>
              <a:ext uri="{FF2B5EF4-FFF2-40B4-BE49-F238E27FC236}">
                <a16:creationId xmlns:a16="http://schemas.microsoft.com/office/drawing/2014/main" id="{09E2D586-77A1-9F8F-BDB6-7774BD8FB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902" y="556404"/>
            <a:ext cx="2872596" cy="287259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Facebook Logo (PNG e SVG) Download Vetorial Transparente">
            <a:extLst>
              <a:ext uri="{FF2B5EF4-FFF2-40B4-BE49-F238E27FC236}">
                <a16:creationId xmlns:a16="http://schemas.microsoft.com/office/drawing/2014/main" id="{02BF6753-A927-B9F0-15EE-B54457ED3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7454" y="1281023"/>
            <a:ext cx="1544129" cy="154412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Logotipo Instagram PNG transparente - StickPNG">
            <a:extLst>
              <a:ext uri="{FF2B5EF4-FFF2-40B4-BE49-F238E27FC236}">
                <a16:creationId xmlns:a16="http://schemas.microsoft.com/office/drawing/2014/main" id="{C6346C85-AF47-7BB8-D46B-956109716B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7068" y="1220637"/>
            <a:ext cx="1544129" cy="1544129"/>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TikTok Logo PNG Vector (AI) Free Download">
            <a:extLst>
              <a:ext uri="{FF2B5EF4-FFF2-40B4-BE49-F238E27FC236}">
                <a16:creationId xmlns:a16="http://schemas.microsoft.com/office/drawing/2014/main" id="{EFBE12DA-FD5E-33EF-60A2-E98909E495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7453" y="4032849"/>
            <a:ext cx="1544129" cy="1544129"/>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ícone Whatsapp, logo em Social micon">
            <a:extLst>
              <a:ext uri="{FF2B5EF4-FFF2-40B4-BE49-F238E27FC236}">
                <a16:creationId xmlns:a16="http://schemas.microsoft.com/office/drawing/2014/main" id="{05122CE3-CDF6-457C-4F3A-8E159F89A6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2166" y="3845943"/>
            <a:ext cx="1946695" cy="194669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Logo Google - Vetores e Arquivos PSD Grátis para Download">
            <a:extLst>
              <a:ext uri="{FF2B5EF4-FFF2-40B4-BE49-F238E27FC236}">
                <a16:creationId xmlns:a16="http://schemas.microsoft.com/office/drawing/2014/main" id="{050279E9-99ED-E315-FF16-22D65F8D90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7068" y="4032848"/>
            <a:ext cx="1544129" cy="1544129"/>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0900EFE5-10E6-9790-C5D7-13CE31306D44}"/>
              </a:ext>
            </a:extLst>
          </p:cNvPr>
          <p:cNvSpPr txBox="1"/>
          <p:nvPr/>
        </p:nvSpPr>
        <p:spPr>
          <a:xfrm>
            <a:off x="1744488" y="3105834"/>
            <a:ext cx="8703024" cy="646331"/>
          </a:xfrm>
          <a:prstGeom prst="rect">
            <a:avLst/>
          </a:prstGeom>
          <a:noFill/>
        </p:spPr>
        <p:txBody>
          <a:bodyPr wrap="none" rtlCol="0">
            <a:spAutoFit/>
          </a:bodyPr>
          <a:lstStyle/>
          <a:p>
            <a:r>
              <a:rPr lang="pt-BR" sz="3600" b="1" dirty="0">
                <a:solidFill>
                  <a:srgbClr val="FF0000"/>
                </a:solidFill>
              </a:rPr>
              <a:t>O QUE ELAS POSSUEM EM COMUM?</a:t>
            </a:r>
          </a:p>
        </p:txBody>
      </p:sp>
    </p:spTree>
    <p:extLst>
      <p:ext uri="{BB962C8B-B14F-4D97-AF65-F5344CB8AC3E}">
        <p14:creationId xmlns:p14="http://schemas.microsoft.com/office/powerpoint/2010/main" val="29941972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fade">
                                      <p:cBhvr>
                                        <p:cTn id="7" dur="500"/>
                                        <p:tgtEl>
                                          <p:spTgt spid="102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8"/>
                                        </p:tgtEl>
                                        <p:attrNameLst>
                                          <p:attrName>style.visibility</p:attrName>
                                        </p:attrNameLst>
                                      </p:cBhvr>
                                      <p:to>
                                        <p:strVal val="visible"/>
                                      </p:to>
                                    </p:set>
                                    <p:animEffect transition="in" filter="fade">
                                      <p:cBhvr>
                                        <p:cTn id="12" dur="500"/>
                                        <p:tgtEl>
                                          <p:spTgt spid="102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52"/>
                                        </p:tgtEl>
                                        <p:attrNameLst>
                                          <p:attrName>style.visibility</p:attrName>
                                        </p:attrNameLst>
                                      </p:cBhvr>
                                      <p:to>
                                        <p:strVal val="visible"/>
                                      </p:to>
                                    </p:set>
                                    <p:animEffect transition="in" filter="fade">
                                      <p:cBhvr>
                                        <p:cTn id="17" dur="500"/>
                                        <p:tgtEl>
                                          <p:spTgt spid="102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50"/>
                                        </p:tgtEl>
                                        <p:attrNameLst>
                                          <p:attrName>style.visibility</p:attrName>
                                        </p:attrNameLst>
                                      </p:cBhvr>
                                      <p:to>
                                        <p:strVal val="visible"/>
                                      </p:to>
                                    </p:set>
                                    <p:animEffect transition="in" filter="fade">
                                      <p:cBhvr>
                                        <p:cTn id="22" dur="500"/>
                                        <p:tgtEl>
                                          <p:spTgt spid="102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54"/>
                                        </p:tgtEl>
                                        <p:attrNameLst>
                                          <p:attrName>style.visibility</p:attrName>
                                        </p:attrNameLst>
                                      </p:cBhvr>
                                      <p:to>
                                        <p:strVal val="visible"/>
                                      </p:to>
                                    </p:set>
                                    <p:animEffect transition="in" filter="fade">
                                      <p:cBhvr>
                                        <p:cTn id="27" dur="500"/>
                                        <p:tgtEl>
                                          <p:spTgt spid="10254"/>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80">
                                          <p:stCondLst>
                                            <p:cond delay="0"/>
                                          </p:stCondLst>
                                        </p:cTn>
                                        <p:tgtEl>
                                          <p:spTgt spid="13"/>
                                        </p:tgtEl>
                                      </p:cBhvr>
                                    </p:animEffect>
                                    <p:anim calcmode="lin" valueType="num">
                                      <p:cBhvr>
                                        <p:cTn id="33"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8" dur="26">
                                          <p:stCondLst>
                                            <p:cond delay="650"/>
                                          </p:stCondLst>
                                        </p:cTn>
                                        <p:tgtEl>
                                          <p:spTgt spid="13"/>
                                        </p:tgtEl>
                                      </p:cBhvr>
                                      <p:to x="100000" y="60000"/>
                                    </p:animScale>
                                    <p:animScale>
                                      <p:cBhvr>
                                        <p:cTn id="39" dur="166" decel="50000">
                                          <p:stCondLst>
                                            <p:cond delay="676"/>
                                          </p:stCondLst>
                                        </p:cTn>
                                        <p:tgtEl>
                                          <p:spTgt spid="13"/>
                                        </p:tgtEl>
                                      </p:cBhvr>
                                      <p:to x="100000" y="100000"/>
                                    </p:animScale>
                                    <p:animScale>
                                      <p:cBhvr>
                                        <p:cTn id="40" dur="26">
                                          <p:stCondLst>
                                            <p:cond delay="1312"/>
                                          </p:stCondLst>
                                        </p:cTn>
                                        <p:tgtEl>
                                          <p:spTgt spid="13"/>
                                        </p:tgtEl>
                                      </p:cBhvr>
                                      <p:to x="100000" y="80000"/>
                                    </p:animScale>
                                    <p:animScale>
                                      <p:cBhvr>
                                        <p:cTn id="41" dur="166" decel="50000">
                                          <p:stCondLst>
                                            <p:cond delay="1338"/>
                                          </p:stCondLst>
                                        </p:cTn>
                                        <p:tgtEl>
                                          <p:spTgt spid="13"/>
                                        </p:tgtEl>
                                      </p:cBhvr>
                                      <p:to x="100000" y="100000"/>
                                    </p:animScale>
                                    <p:animScale>
                                      <p:cBhvr>
                                        <p:cTn id="42" dur="26">
                                          <p:stCondLst>
                                            <p:cond delay="1642"/>
                                          </p:stCondLst>
                                        </p:cTn>
                                        <p:tgtEl>
                                          <p:spTgt spid="13"/>
                                        </p:tgtEl>
                                      </p:cBhvr>
                                      <p:to x="100000" y="90000"/>
                                    </p:animScale>
                                    <p:animScale>
                                      <p:cBhvr>
                                        <p:cTn id="43" dur="166" decel="50000">
                                          <p:stCondLst>
                                            <p:cond delay="1668"/>
                                          </p:stCondLst>
                                        </p:cTn>
                                        <p:tgtEl>
                                          <p:spTgt spid="13"/>
                                        </p:tgtEl>
                                      </p:cBhvr>
                                      <p:to x="100000" y="100000"/>
                                    </p:animScale>
                                    <p:animScale>
                                      <p:cBhvr>
                                        <p:cTn id="44" dur="26">
                                          <p:stCondLst>
                                            <p:cond delay="1808"/>
                                          </p:stCondLst>
                                        </p:cTn>
                                        <p:tgtEl>
                                          <p:spTgt spid="13"/>
                                        </p:tgtEl>
                                      </p:cBhvr>
                                      <p:to x="100000" y="95000"/>
                                    </p:animScale>
                                    <p:animScale>
                                      <p:cBhvr>
                                        <p:cTn id="45"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CaixaDeTexto 32">
            <a:extLst>
              <a:ext uri="{FF2B5EF4-FFF2-40B4-BE49-F238E27FC236}">
                <a16:creationId xmlns:a16="http://schemas.microsoft.com/office/drawing/2014/main" id="{AA867FE7-5530-FFD1-355D-C3DC98B2059D}"/>
              </a:ext>
            </a:extLst>
          </p:cNvPr>
          <p:cNvSpPr txBox="1"/>
          <p:nvPr/>
        </p:nvSpPr>
        <p:spPr>
          <a:xfrm>
            <a:off x="1349993" y="1783127"/>
            <a:ext cx="9492013" cy="317009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pt-BR" sz="4000" b="1" dirty="0">
                <a:ln/>
                <a:solidFill>
                  <a:schemeClr val="accent4"/>
                </a:solidFill>
              </a:rPr>
              <a:t>AULA PRÁTICA:</a:t>
            </a:r>
          </a:p>
          <a:p>
            <a:pPr algn="ctr"/>
            <a:endParaRPr lang="pt-BR" sz="4000" b="1" dirty="0">
              <a:ln/>
              <a:solidFill>
                <a:schemeClr val="accent4"/>
              </a:solidFill>
            </a:endParaRPr>
          </a:p>
          <a:p>
            <a:pPr algn="ctr"/>
            <a:r>
              <a:rPr lang="pt-BR" sz="4000" noProof="0" dirty="0">
                <a:solidFill>
                  <a:schemeClr val="bg1"/>
                </a:solidFill>
                <a:effectLst>
                  <a:glow rad="152400">
                    <a:schemeClr val="bg1">
                      <a:alpha val="19000"/>
                    </a:schemeClr>
                  </a:glow>
                </a:effectLst>
              </a:rPr>
              <a:t>Excel para negócios: Gráficos, Dados Externos e Dashboards</a:t>
            </a:r>
            <a:endParaRPr lang="pt-BR" sz="4000" noProof="0" dirty="0"/>
          </a:p>
          <a:p>
            <a:endParaRPr lang="pt-BR" sz="4000" b="1" dirty="0">
              <a:ln/>
              <a:solidFill>
                <a:schemeClr val="accent4"/>
              </a:solidFill>
            </a:endParaRPr>
          </a:p>
        </p:txBody>
      </p:sp>
    </p:spTree>
    <p:extLst>
      <p:ext uri="{BB962C8B-B14F-4D97-AF65-F5344CB8AC3E}">
        <p14:creationId xmlns:p14="http://schemas.microsoft.com/office/powerpoint/2010/main" val="15556242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80">
                                          <p:stCondLst>
                                            <p:cond delay="0"/>
                                          </p:stCondLst>
                                        </p:cTn>
                                        <p:tgtEl>
                                          <p:spTgt spid="33"/>
                                        </p:tgtEl>
                                      </p:cBhvr>
                                    </p:animEffect>
                                    <p:anim calcmode="lin" valueType="num">
                                      <p:cBhvr>
                                        <p:cTn id="8"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3" dur="26">
                                          <p:stCondLst>
                                            <p:cond delay="650"/>
                                          </p:stCondLst>
                                        </p:cTn>
                                        <p:tgtEl>
                                          <p:spTgt spid="33"/>
                                        </p:tgtEl>
                                      </p:cBhvr>
                                      <p:to x="100000" y="60000"/>
                                    </p:animScale>
                                    <p:animScale>
                                      <p:cBhvr>
                                        <p:cTn id="14" dur="166" decel="50000">
                                          <p:stCondLst>
                                            <p:cond delay="676"/>
                                          </p:stCondLst>
                                        </p:cTn>
                                        <p:tgtEl>
                                          <p:spTgt spid="33"/>
                                        </p:tgtEl>
                                      </p:cBhvr>
                                      <p:to x="100000" y="100000"/>
                                    </p:animScale>
                                    <p:animScale>
                                      <p:cBhvr>
                                        <p:cTn id="15" dur="26">
                                          <p:stCondLst>
                                            <p:cond delay="1312"/>
                                          </p:stCondLst>
                                        </p:cTn>
                                        <p:tgtEl>
                                          <p:spTgt spid="33"/>
                                        </p:tgtEl>
                                      </p:cBhvr>
                                      <p:to x="100000" y="80000"/>
                                    </p:animScale>
                                    <p:animScale>
                                      <p:cBhvr>
                                        <p:cTn id="16" dur="166" decel="50000">
                                          <p:stCondLst>
                                            <p:cond delay="1338"/>
                                          </p:stCondLst>
                                        </p:cTn>
                                        <p:tgtEl>
                                          <p:spTgt spid="33"/>
                                        </p:tgtEl>
                                      </p:cBhvr>
                                      <p:to x="100000" y="100000"/>
                                    </p:animScale>
                                    <p:animScale>
                                      <p:cBhvr>
                                        <p:cTn id="17" dur="26">
                                          <p:stCondLst>
                                            <p:cond delay="1642"/>
                                          </p:stCondLst>
                                        </p:cTn>
                                        <p:tgtEl>
                                          <p:spTgt spid="33"/>
                                        </p:tgtEl>
                                      </p:cBhvr>
                                      <p:to x="100000" y="90000"/>
                                    </p:animScale>
                                    <p:animScale>
                                      <p:cBhvr>
                                        <p:cTn id="18" dur="166" decel="50000">
                                          <p:stCondLst>
                                            <p:cond delay="1668"/>
                                          </p:stCondLst>
                                        </p:cTn>
                                        <p:tgtEl>
                                          <p:spTgt spid="33"/>
                                        </p:tgtEl>
                                      </p:cBhvr>
                                      <p:to x="100000" y="100000"/>
                                    </p:animScale>
                                    <p:animScale>
                                      <p:cBhvr>
                                        <p:cTn id="19" dur="26">
                                          <p:stCondLst>
                                            <p:cond delay="1808"/>
                                          </p:stCondLst>
                                        </p:cTn>
                                        <p:tgtEl>
                                          <p:spTgt spid="33"/>
                                        </p:tgtEl>
                                      </p:cBhvr>
                                      <p:to x="100000" y="95000"/>
                                    </p:animScale>
                                    <p:animScale>
                                      <p:cBhvr>
                                        <p:cTn id="20"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66" name="Picture 2" descr="Excel para o dia a dia">
            <a:extLst>
              <a:ext uri="{FF2B5EF4-FFF2-40B4-BE49-F238E27FC236}">
                <a16:creationId xmlns:a16="http://schemas.microsoft.com/office/drawing/2014/main" id="{F2570BFB-B6AB-E753-F9B2-6E5BE0892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75" y="585787"/>
            <a:ext cx="3657600" cy="568642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About: Bookplay (iOS App Store version) | | Apptopia">
            <a:extLst>
              <a:ext uri="{FF2B5EF4-FFF2-40B4-BE49-F238E27FC236}">
                <a16:creationId xmlns:a16="http://schemas.microsoft.com/office/drawing/2014/main" id="{B0B4D909-6227-1870-1E08-AE7894AD8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0320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down)">
                                      <p:cBhvr>
                                        <p:cTn id="7" dur="580">
                                          <p:stCondLst>
                                            <p:cond delay="0"/>
                                          </p:stCondLst>
                                        </p:cTn>
                                        <p:tgtEl>
                                          <p:spTgt spid="11266"/>
                                        </p:tgtEl>
                                      </p:cBhvr>
                                    </p:animEffect>
                                    <p:anim calcmode="lin" valueType="num">
                                      <p:cBhvr>
                                        <p:cTn id="8" dur="1822" tmFilter="0,0; 0.14,0.36; 0.43,0.73; 0.71,0.91; 1.0,1.0">
                                          <p:stCondLst>
                                            <p:cond delay="0"/>
                                          </p:stCondLst>
                                        </p:cTn>
                                        <p:tgtEl>
                                          <p:spTgt spid="1126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26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26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26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266"/>
                                        </p:tgtEl>
                                        <p:attrNameLst>
                                          <p:attrName>ppt_y</p:attrName>
                                        </p:attrNameLst>
                                      </p:cBhvr>
                                      <p:tavLst>
                                        <p:tav tm="0" fmla="#ppt_y-sin(pi*$)/81">
                                          <p:val>
                                            <p:fltVal val="0"/>
                                          </p:val>
                                        </p:tav>
                                        <p:tav tm="100000">
                                          <p:val>
                                            <p:fltVal val="1"/>
                                          </p:val>
                                        </p:tav>
                                      </p:tavLst>
                                    </p:anim>
                                    <p:animScale>
                                      <p:cBhvr>
                                        <p:cTn id="13" dur="26">
                                          <p:stCondLst>
                                            <p:cond delay="650"/>
                                          </p:stCondLst>
                                        </p:cTn>
                                        <p:tgtEl>
                                          <p:spTgt spid="11266"/>
                                        </p:tgtEl>
                                      </p:cBhvr>
                                      <p:to x="100000" y="60000"/>
                                    </p:animScale>
                                    <p:animScale>
                                      <p:cBhvr>
                                        <p:cTn id="14" dur="166" decel="50000">
                                          <p:stCondLst>
                                            <p:cond delay="676"/>
                                          </p:stCondLst>
                                        </p:cTn>
                                        <p:tgtEl>
                                          <p:spTgt spid="11266"/>
                                        </p:tgtEl>
                                      </p:cBhvr>
                                      <p:to x="100000" y="100000"/>
                                    </p:animScale>
                                    <p:animScale>
                                      <p:cBhvr>
                                        <p:cTn id="15" dur="26">
                                          <p:stCondLst>
                                            <p:cond delay="1312"/>
                                          </p:stCondLst>
                                        </p:cTn>
                                        <p:tgtEl>
                                          <p:spTgt spid="11266"/>
                                        </p:tgtEl>
                                      </p:cBhvr>
                                      <p:to x="100000" y="80000"/>
                                    </p:animScale>
                                    <p:animScale>
                                      <p:cBhvr>
                                        <p:cTn id="16" dur="166" decel="50000">
                                          <p:stCondLst>
                                            <p:cond delay="1338"/>
                                          </p:stCondLst>
                                        </p:cTn>
                                        <p:tgtEl>
                                          <p:spTgt spid="11266"/>
                                        </p:tgtEl>
                                      </p:cBhvr>
                                      <p:to x="100000" y="100000"/>
                                    </p:animScale>
                                    <p:animScale>
                                      <p:cBhvr>
                                        <p:cTn id="17" dur="26">
                                          <p:stCondLst>
                                            <p:cond delay="1642"/>
                                          </p:stCondLst>
                                        </p:cTn>
                                        <p:tgtEl>
                                          <p:spTgt spid="11266"/>
                                        </p:tgtEl>
                                      </p:cBhvr>
                                      <p:to x="100000" y="90000"/>
                                    </p:animScale>
                                    <p:animScale>
                                      <p:cBhvr>
                                        <p:cTn id="18" dur="166" decel="50000">
                                          <p:stCondLst>
                                            <p:cond delay="1668"/>
                                          </p:stCondLst>
                                        </p:cTn>
                                        <p:tgtEl>
                                          <p:spTgt spid="11266"/>
                                        </p:tgtEl>
                                      </p:cBhvr>
                                      <p:to x="100000" y="100000"/>
                                    </p:animScale>
                                    <p:animScale>
                                      <p:cBhvr>
                                        <p:cTn id="19" dur="26">
                                          <p:stCondLst>
                                            <p:cond delay="1808"/>
                                          </p:stCondLst>
                                        </p:cTn>
                                        <p:tgtEl>
                                          <p:spTgt spid="11266"/>
                                        </p:tgtEl>
                                      </p:cBhvr>
                                      <p:to x="100000" y="95000"/>
                                    </p:animScale>
                                    <p:animScale>
                                      <p:cBhvr>
                                        <p:cTn id="20" dur="166" decel="50000">
                                          <p:stCondLst>
                                            <p:cond delay="1834"/>
                                          </p:stCondLst>
                                        </p:cTn>
                                        <p:tgtEl>
                                          <p:spTgt spid="1126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Pesquisador brasileiro encontra mistério em ilustração de Leonardo da Vinci  e surpreende amantes da arte">
            <a:extLst>
              <a:ext uri="{FF2B5EF4-FFF2-40B4-BE49-F238E27FC236}">
                <a16:creationId xmlns:a16="http://schemas.microsoft.com/office/drawing/2014/main" id="{A54FD7F2-9FD0-12A8-7111-340F52FAC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319837" cy="685800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C0BE8AC-9469-1D6E-7EC6-99390B76A1CF}"/>
              </a:ext>
            </a:extLst>
          </p:cNvPr>
          <p:cNvSpPr txBox="1"/>
          <p:nvPr/>
        </p:nvSpPr>
        <p:spPr>
          <a:xfrm>
            <a:off x="4994694" y="270432"/>
            <a:ext cx="7016151" cy="3785652"/>
          </a:xfrm>
          <a:prstGeom prst="rect">
            <a:avLst/>
          </a:prstGeom>
          <a:noFill/>
        </p:spPr>
        <p:txBody>
          <a:bodyPr wrap="square" rtlCol="0">
            <a:spAutoFit/>
          </a:bodyPr>
          <a:lstStyle/>
          <a:p>
            <a:r>
              <a:rPr lang="pt-BR" sz="4800" b="0" i="0" dirty="0">
                <a:solidFill>
                  <a:srgbClr val="444444"/>
                </a:solidFill>
                <a:effectLst/>
                <a:latin typeface="Source Serif Pro" panose="02040603050405020204" pitchFamily="18" charset="0"/>
              </a:rPr>
              <a:t>“Aprender é a única coisa de que a mente nunca se cansa, nunca tem medo e nunca se arrepende”</a:t>
            </a:r>
            <a:endParaRPr lang="pt-BR" sz="4800" dirty="0"/>
          </a:p>
        </p:txBody>
      </p:sp>
      <p:sp>
        <p:nvSpPr>
          <p:cNvPr id="5" name="CaixaDeTexto 4">
            <a:extLst>
              <a:ext uri="{FF2B5EF4-FFF2-40B4-BE49-F238E27FC236}">
                <a16:creationId xmlns:a16="http://schemas.microsoft.com/office/drawing/2014/main" id="{560D3C1D-409A-666D-9266-90B66A0C4BCA}"/>
              </a:ext>
            </a:extLst>
          </p:cNvPr>
          <p:cNvSpPr txBox="1"/>
          <p:nvPr/>
        </p:nvSpPr>
        <p:spPr>
          <a:xfrm>
            <a:off x="6500992" y="5133876"/>
            <a:ext cx="5049778" cy="646331"/>
          </a:xfrm>
          <a:prstGeom prst="rect">
            <a:avLst/>
          </a:prstGeom>
          <a:noFill/>
        </p:spPr>
        <p:txBody>
          <a:bodyPr wrap="square" rtlCol="0">
            <a:spAutoFit/>
          </a:bodyPr>
          <a:lstStyle/>
          <a:p>
            <a:pPr algn="ctr"/>
            <a:r>
              <a:rPr lang="pt-BR" sz="3600" b="0" i="0" dirty="0">
                <a:solidFill>
                  <a:srgbClr val="FF0000"/>
                </a:solidFill>
                <a:effectLst/>
                <a:latin typeface="Source Serif Pro" panose="02040603050405020204" pitchFamily="18" charset="0"/>
              </a:rPr>
              <a:t>Leonardo da Vinci</a:t>
            </a:r>
            <a:endParaRPr lang="pt-BR" sz="3600" dirty="0">
              <a:solidFill>
                <a:srgbClr val="FF0000"/>
              </a:solidFill>
            </a:endParaRPr>
          </a:p>
        </p:txBody>
      </p:sp>
    </p:spTree>
    <p:extLst>
      <p:ext uri="{BB962C8B-B14F-4D97-AF65-F5344CB8AC3E}">
        <p14:creationId xmlns:p14="http://schemas.microsoft.com/office/powerpoint/2010/main" val="29232294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2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70220-677A-411B-B416-94321A555329}"/>
              </a:ext>
            </a:extLst>
          </p:cNvPr>
          <p:cNvSpPr>
            <a:spLocks noGrp="1"/>
          </p:cNvSpPr>
          <p:nvPr>
            <p:ph type="title"/>
          </p:nvPr>
        </p:nvSpPr>
        <p:spPr>
          <a:xfrm>
            <a:off x="6182265" y="978776"/>
            <a:ext cx="4451773" cy="1174991"/>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a:solidFill>
                  <a:schemeClr val="bg1"/>
                </a:solidFill>
              </a:rPr>
              <a:t>Obrigado</a:t>
            </a:r>
          </a:p>
        </p:txBody>
      </p:sp>
      <p:pic>
        <p:nvPicPr>
          <p:cNvPr id="4" name="Imagem 3" descr="Mão com caneta apontando números financeiros">
            <a:extLst>
              <a:ext uri="{FF2B5EF4-FFF2-40B4-BE49-F238E27FC236}">
                <a16:creationId xmlns:a16="http://schemas.microsoft.com/office/drawing/2014/main" id="{AB2E0BE0-B684-4228-A4DF-58C8CAFFDF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20" y="10"/>
            <a:ext cx="4657325" cy="6857990"/>
          </a:xfrm>
          <a:prstGeom prst="rect">
            <a:avLst/>
          </a:prstGeom>
        </p:spPr>
      </p:pic>
      <p:sp>
        <p:nvSpPr>
          <p:cNvPr id="3" name="Espaço Reservado para Conteúdo 2">
            <a:extLst>
              <a:ext uri="{FF2B5EF4-FFF2-40B4-BE49-F238E27FC236}">
                <a16:creationId xmlns:a16="http://schemas.microsoft.com/office/drawing/2014/main" id="{667D1328-A694-4327-A93A-3D919FD65B27}"/>
              </a:ext>
            </a:extLst>
          </p:cNvPr>
          <p:cNvSpPr>
            <a:spLocks noGrp="1"/>
          </p:cNvSpPr>
          <p:nvPr>
            <p:ph idx="1"/>
          </p:nvPr>
        </p:nvSpPr>
        <p:spPr>
          <a:xfrm>
            <a:off x="6182264" y="2638044"/>
            <a:ext cx="4451773" cy="3101983"/>
          </a:xfrm>
        </p:spPr>
        <p:txBody>
          <a:bodyPr rtlCol="0"/>
          <a:lstStyle/>
          <a:p>
            <a:pPr marL="0" indent="0" rtl="0">
              <a:buNone/>
            </a:pPr>
            <a:r>
              <a:rPr lang="pt-BR" dirty="0">
                <a:solidFill>
                  <a:schemeClr val="bg1"/>
                </a:solidFill>
                <a:hlinkClick r:id="rId4"/>
              </a:rPr>
              <a:t>daniel@mundialeditora.com</a:t>
            </a:r>
            <a:endParaRPr lang="pt-BR" dirty="0">
              <a:solidFill>
                <a:schemeClr val="bg1"/>
              </a:solidFill>
            </a:endParaRPr>
          </a:p>
          <a:p>
            <a:pPr marL="0" indent="0" rtl="0">
              <a:buNone/>
            </a:pPr>
            <a:r>
              <a:rPr lang="pt-BR" dirty="0">
                <a:solidFill>
                  <a:schemeClr val="bg1"/>
                </a:solidFill>
              </a:rPr>
              <a:t>Insta: @daniel.davidnunes</a:t>
            </a:r>
          </a:p>
          <a:p>
            <a:pPr marL="0" indent="0" rtl="0">
              <a:buNone/>
            </a:pPr>
            <a:r>
              <a:rPr lang="pt-BR" dirty="0">
                <a:solidFill>
                  <a:schemeClr val="bg1"/>
                </a:solidFill>
              </a:rPr>
              <a:t>https://www.linkedin.com/in/ddnunes</a:t>
            </a:r>
          </a:p>
          <a:p>
            <a:pPr marL="0" indent="0" rtl="0">
              <a:buNone/>
            </a:pPr>
            <a:endParaRPr lang="pt-BR" dirty="0">
              <a:solidFill>
                <a:schemeClr val="bg1"/>
              </a:solidFill>
            </a:endParaRPr>
          </a:p>
        </p:txBody>
      </p:sp>
    </p:spTree>
    <p:extLst>
      <p:ext uri="{BB962C8B-B14F-4D97-AF65-F5344CB8AC3E}">
        <p14:creationId xmlns:p14="http://schemas.microsoft.com/office/powerpoint/2010/main" val="26738491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2264EE75-326A-0BF2-F04C-94AC83BE1008}"/>
              </a:ext>
            </a:extLst>
          </p:cNvPr>
          <p:cNvGrpSpPr/>
          <p:nvPr/>
        </p:nvGrpSpPr>
        <p:grpSpPr>
          <a:xfrm>
            <a:off x="3399781" y="820339"/>
            <a:ext cx="5042337" cy="5215388"/>
            <a:chOff x="3399781" y="820339"/>
            <a:chExt cx="5042337" cy="5215388"/>
          </a:xfrm>
        </p:grpSpPr>
        <p:grpSp>
          <p:nvGrpSpPr>
            <p:cNvPr id="5" name="Agrupar 4">
              <a:extLst>
                <a:ext uri="{FF2B5EF4-FFF2-40B4-BE49-F238E27FC236}">
                  <a16:creationId xmlns:a16="http://schemas.microsoft.com/office/drawing/2014/main" id="{3095BE65-BA02-471E-411F-6106AACDDB1E}"/>
                </a:ext>
              </a:extLst>
            </p:cNvPr>
            <p:cNvGrpSpPr/>
            <p:nvPr/>
          </p:nvGrpSpPr>
          <p:grpSpPr>
            <a:xfrm>
              <a:off x="3399781" y="820339"/>
              <a:ext cx="5042337" cy="5215388"/>
              <a:chOff x="3700037" y="956813"/>
              <a:chExt cx="5042337" cy="5215388"/>
            </a:xfrm>
          </p:grpSpPr>
          <p:sp>
            <p:nvSpPr>
              <p:cNvPr id="7" name="Retângulo 6">
                <a:extLst>
                  <a:ext uri="{FF2B5EF4-FFF2-40B4-BE49-F238E27FC236}">
                    <a16:creationId xmlns:a16="http://schemas.microsoft.com/office/drawing/2014/main" id="{EE3CE155-51EC-4A4D-0D0B-7DF537AAF561}"/>
                  </a:ext>
                </a:extLst>
              </p:cNvPr>
              <p:cNvSpPr/>
              <p:nvPr/>
            </p:nvSpPr>
            <p:spPr>
              <a:xfrm>
                <a:off x="4162565" y="5292148"/>
                <a:ext cx="3875963" cy="330860"/>
              </a:xfrm>
              <a:prstGeom prst="rect">
                <a:avLst/>
              </a:prstGeom>
            </p:spPr>
            <p:txBody>
              <a:bodyPr wrap="square">
                <a:spAutoFit/>
              </a:bodyPr>
              <a:lstStyle/>
              <a:p>
                <a:pPr algn="ctr"/>
                <a:r>
                  <a:rPr lang="pt-BR" sz="1550" b="1" dirty="0"/>
                  <a:t>https://pt.surveymonkey.com/r/DHRVZGF</a:t>
                </a:r>
              </a:p>
            </p:txBody>
          </p:sp>
          <p:pic>
            <p:nvPicPr>
              <p:cNvPr id="8" name="Imagem 7">
                <a:extLst>
                  <a:ext uri="{FF2B5EF4-FFF2-40B4-BE49-F238E27FC236}">
                    <a16:creationId xmlns:a16="http://schemas.microsoft.com/office/drawing/2014/main" id="{74D16088-0DC8-BBAD-1986-8DFCABBAAE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700037" y="956813"/>
                <a:ext cx="5032801" cy="733425"/>
              </a:xfrm>
              <a:prstGeom prst="rect">
                <a:avLst/>
              </a:prstGeom>
            </p:spPr>
          </p:pic>
          <p:pic>
            <p:nvPicPr>
              <p:cNvPr id="9" name="Imagem 8">
                <a:extLst>
                  <a:ext uri="{FF2B5EF4-FFF2-40B4-BE49-F238E27FC236}">
                    <a16:creationId xmlns:a16="http://schemas.microsoft.com/office/drawing/2014/main" id="{D3CAF4E1-F33A-2782-C500-A135064E6270}"/>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398678" y="3264388"/>
                <a:ext cx="3944441" cy="742950"/>
              </a:xfrm>
              <a:prstGeom prst="rect">
                <a:avLst/>
              </a:prstGeom>
            </p:spPr>
          </p:pic>
          <p:pic>
            <p:nvPicPr>
              <p:cNvPr id="10" name="Imagem 9">
                <a:extLst>
                  <a:ext uri="{FF2B5EF4-FFF2-40B4-BE49-F238E27FC236}">
                    <a16:creationId xmlns:a16="http://schemas.microsoft.com/office/drawing/2014/main" id="{2D29784F-7C57-BBE7-5FAC-90D522740B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33800" y="5556087"/>
                <a:ext cx="4948238" cy="616114"/>
              </a:xfrm>
              <a:prstGeom prst="rect">
                <a:avLst/>
              </a:prstGeom>
            </p:spPr>
          </p:pic>
          <p:pic>
            <p:nvPicPr>
              <p:cNvPr id="11" name="Imagem 10">
                <a:extLst>
                  <a:ext uri="{FF2B5EF4-FFF2-40B4-BE49-F238E27FC236}">
                    <a16:creationId xmlns:a16="http://schemas.microsoft.com/office/drawing/2014/main" id="{DE718FF6-265E-91C0-39FB-CF0B2F70D0C7}"/>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16200000">
                <a:off x="2055955" y="3320672"/>
                <a:ext cx="3958089" cy="619125"/>
              </a:xfrm>
              <a:prstGeom prst="rect">
                <a:avLst/>
              </a:prstGeom>
            </p:spPr>
          </p:pic>
        </p:grpSp>
        <p:pic>
          <p:nvPicPr>
            <p:cNvPr id="6" name="Imagem 5">
              <a:extLst>
                <a:ext uri="{FF2B5EF4-FFF2-40B4-BE49-F238E27FC236}">
                  <a16:creationId xmlns:a16="http://schemas.microsoft.com/office/drawing/2014/main" id="{A91B443C-E1A2-936B-619F-DDBB2DD4AB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1079" y="1555960"/>
              <a:ext cx="3599714" cy="3599714"/>
            </a:xfrm>
            <a:prstGeom prst="rect">
              <a:avLst/>
            </a:prstGeom>
          </p:spPr>
        </p:pic>
      </p:grpSp>
    </p:spTree>
    <p:extLst>
      <p:ext uri="{BB962C8B-B14F-4D97-AF65-F5344CB8AC3E}">
        <p14:creationId xmlns:p14="http://schemas.microsoft.com/office/powerpoint/2010/main" val="2563625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B8F5F"/>
        </a:solidFill>
        <a:effectLst/>
      </p:bgPr>
    </p:bg>
    <p:spTree>
      <p:nvGrpSpPr>
        <p:cNvPr id="1" name=""/>
        <p:cNvGrpSpPr/>
        <p:nvPr/>
      </p:nvGrpSpPr>
      <p:grpSpPr>
        <a:xfrm>
          <a:off x="0" y="0"/>
          <a:ext cx="0" cy="0"/>
          <a:chOff x="0" y="0"/>
          <a:chExt cx="0" cy="0"/>
        </a:xfrm>
      </p:grpSpPr>
      <p:pic>
        <p:nvPicPr>
          <p:cNvPr id="5" name="WhatsApp Video 2023-07-10 at 14.43.09">
            <a:hlinkClick r:id="" action="ppaction://media"/>
            <a:extLst>
              <a:ext uri="{FF2B5EF4-FFF2-40B4-BE49-F238E27FC236}">
                <a16:creationId xmlns:a16="http://schemas.microsoft.com/office/drawing/2014/main" id="{578DAA51-FFC7-F0EC-E150-2E82052AF3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79165" y="0"/>
            <a:ext cx="5560540" cy="6858000"/>
          </a:xfrm>
          <a:prstGeom prst="rect">
            <a:avLst/>
          </a:prstGeom>
          <a:ln>
            <a:noFill/>
          </a:ln>
          <a:effectLst>
            <a:softEdge rad="112500"/>
          </a:effectLst>
        </p:spPr>
      </p:pic>
      <p:pic>
        <p:nvPicPr>
          <p:cNvPr id="18436" name="Picture 4" descr="Se depender de projeto de lei, o dinheiro vivo pode acabar |">
            <a:extLst>
              <a:ext uri="{FF2B5EF4-FFF2-40B4-BE49-F238E27FC236}">
                <a16:creationId xmlns:a16="http://schemas.microsoft.com/office/drawing/2014/main" id="{8F40E2A9-D20E-71E3-5017-7996ACE476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3138" y="280358"/>
            <a:ext cx="2135038" cy="1708030"/>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a:extLst>
              <a:ext uri="{FF2B5EF4-FFF2-40B4-BE49-F238E27FC236}">
                <a16:creationId xmlns:a16="http://schemas.microsoft.com/office/drawing/2014/main" id="{B3AAE5AE-E4D3-0335-2B73-28B9BE3335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496" y="4498675"/>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4556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8EB78894-19E5-4916-B37E-B4A80B9B8D52}"/>
              </a:ext>
            </a:extLst>
          </p:cNvPr>
          <p:cNvSpPr>
            <a:spLocks noGrp="1"/>
          </p:cNvSpPr>
          <p:nvPr>
            <p:ph type="title"/>
          </p:nvPr>
        </p:nvSpPr>
        <p:spPr>
          <a:xfrm>
            <a:off x="7974166" y="2268747"/>
            <a:ext cx="3781371" cy="2115184"/>
          </a:xfrm>
          <a:noFill/>
          <a:ln>
            <a:solidFill>
              <a:srgbClr val="FFFFFF"/>
            </a:solidFill>
          </a:ln>
          <a:effectLst>
            <a:glow rad="152400">
              <a:schemeClr val="bg1">
                <a:alpha val="13000"/>
              </a:schemeClr>
            </a:glow>
          </a:effectLst>
        </p:spPr>
        <p:txBody>
          <a:bodyPr wrap="square" rtlCol="0">
            <a:normAutofit/>
          </a:bodyPr>
          <a:lstStyle/>
          <a:p>
            <a:pPr rtl="0"/>
            <a:r>
              <a:rPr lang="pt-BR" sz="2800" noProof="0" dirty="0">
                <a:solidFill>
                  <a:schemeClr val="bg1"/>
                </a:solidFill>
                <a:effectLst>
                  <a:glow rad="152400">
                    <a:schemeClr val="bg1">
                      <a:alpha val="19000"/>
                    </a:schemeClr>
                  </a:glow>
                </a:effectLst>
              </a:rPr>
              <a:t>DADO, INFORMAÇÃO E CONHECIMENTO</a:t>
            </a:r>
            <a:endParaRPr lang="pt-BR" dirty="0">
              <a:solidFill>
                <a:srgbClr val="FFFFFF"/>
              </a:solidFill>
            </a:endParaRPr>
          </a:p>
        </p:txBody>
      </p:sp>
      <p:pic>
        <p:nvPicPr>
          <p:cNvPr id="10" name="Imagem 9">
            <a:extLst>
              <a:ext uri="{FF2B5EF4-FFF2-40B4-BE49-F238E27FC236}">
                <a16:creationId xmlns:a16="http://schemas.microsoft.com/office/drawing/2014/main" id="{1DC40D46-E904-738D-B7D8-8120654750F5}"/>
              </a:ext>
            </a:extLst>
          </p:cNvPr>
          <p:cNvPicPr>
            <a:picLocks noChangeAspect="1"/>
          </p:cNvPicPr>
          <p:nvPr/>
        </p:nvPicPr>
        <p:blipFill rotWithShape="1">
          <a:blip r:embed="rId3"/>
          <a:srcRect r="7404"/>
          <a:stretch/>
        </p:blipFill>
        <p:spPr>
          <a:xfrm>
            <a:off x="-78365" y="0"/>
            <a:ext cx="7632000" cy="6858000"/>
          </a:xfrm>
          <a:prstGeom prst="rect">
            <a:avLst/>
          </a:prstGeom>
        </p:spPr>
      </p:pic>
    </p:spTree>
    <p:extLst>
      <p:ext uri="{BB962C8B-B14F-4D97-AF65-F5344CB8AC3E}">
        <p14:creationId xmlns:p14="http://schemas.microsoft.com/office/powerpoint/2010/main" val="412895232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err="1">
                <a:solidFill>
                  <a:srgbClr val="FFFFFF"/>
                </a:solidFill>
              </a:rPr>
              <a:t>DADo</a:t>
            </a:r>
            <a:endParaRPr lang="pt-BR" dirty="0">
              <a:solidFill>
                <a:srgbClr val="FFFFFF"/>
              </a:solidFill>
            </a:endParaRPr>
          </a:p>
        </p:txBody>
      </p:sp>
      <p:sp>
        <p:nvSpPr>
          <p:cNvPr id="7" name="CaixaDeTexto 6">
            <a:extLst>
              <a:ext uri="{FF2B5EF4-FFF2-40B4-BE49-F238E27FC236}">
                <a16:creationId xmlns:a16="http://schemas.microsoft.com/office/drawing/2014/main" id="{D40C3579-2DA0-C61E-504C-539CB06CCF9F}"/>
              </a:ext>
            </a:extLst>
          </p:cNvPr>
          <p:cNvSpPr txBox="1"/>
          <p:nvPr/>
        </p:nvSpPr>
        <p:spPr>
          <a:xfrm>
            <a:off x="6502195" y="621101"/>
            <a:ext cx="4028475" cy="584775"/>
          </a:xfrm>
          <a:prstGeom prst="rect">
            <a:avLst/>
          </a:prstGeom>
          <a:noFill/>
        </p:spPr>
        <p:txBody>
          <a:bodyPr wrap="none" rtlCol="0">
            <a:spAutoFit/>
          </a:bodyPr>
          <a:lstStyle/>
          <a:p>
            <a:r>
              <a:rPr lang="pt-BR" sz="3200" b="1" dirty="0"/>
              <a:t>O que é um DADO?</a:t>
            </a:r>
          </a:p>
        </p:txBody>
      </p:sp>
      <p:pic>
        <p:nvPicPr>
          <p:cNvPr id="8" name="Imagem 7">
            <a:extLst>
              <a:ext uri="{FF2B5EF4-FFF2-40B4-BE49-F238E27FC236}">
                <a16:creationId xmlns:a16="http://schemas.microsoft.com/office/drawing/2014/main" id="{536B17EC-0F0A-5FAF-F69E-DA309CB51D1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64413" y="1228723"/>
            <a:ext cx="5562602" cy="5562602"/>
          </a:xfrm>
          <a:prstGeom prst="rect">
            <a:avLst/>
          </a:prstGeom>
        </p:spPr>
      </p:pic>
    </p:spTree>
    <p:extLst>
      <p:ext uri="{BB962C8B-B14F-4D97-AF65-F5344CB8AC3E}">
        <p14:creationId xmlns:p14="http://schemas.microsoft.com/office/powerpoint/2010/main" val="20670052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par>
                          <p:cTn id="8" fill="hold">
                            <p:stCondLst>
                              <p:cond delay="1500"/>
                            </p:stCondLst>
                            <p:childTnLst>
                              <p:par>
                                <p:cTn id="9" presetID="26"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290">
                                          <p:stCondLst>
                                            <p:cond delay="0"/>
                                          </p:stCondLst>
                                        </p:cTn>
                                        <p:tgtEl>
                                          <p:spTgt spid="7"/>
                                        </p:tgtEl>
                                      </p:cBhvr>
                                    </p:animEffect>
                                    <p:anim calcmode="lin" valueType="num">
                                      <p:cBhvr>
                                        <p:cTn id="12"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17" dur="13">
                                          <p:stCondLst>
                                            <p:cond delay="325"/>
                                          </p:stCondLst>
                                        </p:cTn>
                                        <p:tgtEl>
                                          <p:spTgt spid="7"/>
                                        </p:tgtEl>
                                      </p:cBhvr>
                                      <p:to x="100000" y="60000"/>
                                    </p:animScale>
                                    <p:animScale>
                                      <p:cBhvr>
                                        <p:cTn id="18" dur="83" decel="50000">
                                          <p:stCondLst>
                                            <p:cond delay="338"/>
                                          </p:stCondLst>
                                        </p:cTn>
                                        <p:tgtEl>
                                          <p:spTgt spid="7"/>
                                        </p:tgtEl>
                                      </p:cBhvr>
                                      <p:to x="100000" y="100000"/>
                                    </p:animScale>
                                    <p:animScale>
                                      <p:cBhvr>
                                        <p:cTn id="19" dur="13">
                                          <p:stCondLst>
                                            <p:cond delay="656"/>
                                          </p:stCondLst>
                                        </p:cTn>
                                        <p:tgtEl>
                                          <p:spTgt spid="7"/>
                                        </p:tgtEl>
                                      </p:cBhvr>
                                      <p:to x="100000" y="80000"/>
                                    </p:animScale>
                                    <p:animScale>
                                      <p:cBhvr>
                                        <p:cTn id="20" dur="83" decel="50000">
                                          <p:stCondLst>
                                            <p:cond delay="669"/>
                                          </p:stCondLst>
                                        </p:cTn>
                                        <p:tgtEl>
                                          <p:spTgt spid="7"/>
                                        </p:tgtEl>
                                      </p:cBhvr>
                                      <p:to x="100000" y="100000"/>
                                    </p:animScale>
                                    <p:animScale>
                                      <p:cBhvr>
                                        <p:cTn id="21" dur="13">
                                          <p:stCondLst>
                                            <p:cond delay="821"/>
                                          </p:stCondLst>
                                        </p:cTn>
                                        <p:tgtEl>
                                          <p:spTgt spid="7"/>
                                        </p:tgtEl>
                                      </p:cBhvr>
                                      <p:to x="100000" y="90000"/>
                                    </p:animScale>
                                    <p:animScale>
                                      <p:cBhvr>
                                        <p:cTn id="22" dur="83" decel="50000">
                                          <p:stCondLst>
                                            <p:cond delay="834"/>
                                          </p:stCondLst>
                                        </p:cTn>
                                        <p:tgtEl>
                                          <p:spTgt spid="7"/>
                                        </p:tgtEl>
                                      </p:cBhvr>
                                      <p:to x="100000" y="100000"/>
                                    </p:animScale>
                                    <p:animScale>
                                      <p:cBhvr>
                                        <p:cTn id="23" dur="13">
                                          <p:stCondLst>
                                            <p:cond delay="904"/>
                                          </p:stCondLst>
                                        </p:cTn>
                                        <p:tgtEl>
                                          <p:spTgt spid="7"/>
                                        </p:tgtEl>
                                      </p:cBhvr>
                                      <p:to x="100000" y="95000"/>
                                    </p:animScale>
                                    <p:animScale>
                                      <p:cBhvr>
                                        <p:cTn id="24" dur="83" decel="50000">
                                          <p:stCondLst>
                                            <p:cond delay="917"/>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err="1">
                <a:solidFill>
                  <a:srgbClr val="FFFFFF"/>
                </a:solidFill>
              </a:rPr>
              <a:t>DADo</a:t>
            </a:r>
            <a:endParaRPr lang="pt-BR" dirty="0">
              <a:solidFill>
                <a:srgbClr val="FFFFFF"/>
              </a:solidFill>
            </a:endParaRPr>
          </a:p>
        </p:txBody>
      </p:sp>
      <p:sp>
        <p:nvSpPr>
          <p:cNvPr id="7" name="CaixaDeTexto 6">
            <a:extLst>
              <a:ext uri="{FF2B5EF4-FFF2-40B4-BE49-F238E27FC236}">
                <a16:creationId xmlns:a16="http://schemas.microsoft.com/office/drawing/2014/main" id="{D40C3579-2DA0-C61E-504C-539CB06CCF9F}"/>
              </a:ext>
            </a:extLst>
          </p:cNvPr>
          <p:cNvSpPr txBox="1"/>
          <p:nvPr/>
        </p:nvSpPr>
        <p:spPr>
          <a:xfrm>
            <a:off x="4960856" y="551289"/>
            <a:ext cx="6924583" cy="5755422"/>
          </a:xfrm>
          <a:prstGeom prst="rect">
            <a:avLst/>
          </a:prstGeom>
          <a:noFill/>
        </p:spPr>
        <p:txBody>
          <a:bodyPr wrap="square" rtlCol="0">
            <a:spAutoFit/>
          </a:bodyPr>
          <a:lstStyle/>
          <a:p>
            <a:pPr algn="ctr"/>
            <a:r>
              <a:rPr lang="pt-BR" sz="3200" b="1" dirty="0"/>
              <a:t>O que é um DADO?</a:t>
            </a:r>
          </a:p>
          <a:p>
            <a:pPr algn="ctr"/>
            <a:endParaRPr lang="pt-BR" sz="2800" b="1" dirty="0"/>
          </a:p>
          <a:p>
            <a:pPr algn="ctr"/>
            <a:r>
              <a:rPr lang="pt-BR" sz="2800" dirty="0"/>
              <a:t>Os dados são elementos que constituem a matéria-prima da informação. Podemos defini-los, também, como conhecimento bruto, ainda não devidamente tratado para prover insights para uma organização.</a:t>
            </a:r>
          </a:p>
          <a:p>
            <a:pPr algn="ctr"/>
            <a:endParaRPr lang="pt-BR" sz="2800" dirty="0"/>
          </a:p>
          <a:p>
            <a:pPr algn="ctr"/>
            <a:r>
              <a:rPr lang="pt-BR" sz="2800" dirty="0"/>
              <a:t>Assim, os dados representam um ou mais significados que, de forma isolada, não conseguem ainda transmitir uma mensagem clara.</a:t>
            </a:r>
          </a:p>
          <a:p>
            <a:pPr algn="ctr"/>
            <a:endParaRPr lang="pt-BR" sz="2800" b="1" dirty="0"/>
          </a:p>
        </p:txBody>
      </p:sp>
    </p:spTree>
    <p:extLst>
      <p:ext uri="{BB962C8B-B14F-4D97-AF65-F5344CB8AC3E}">
        <p14:creationId xmlns:p14="http://schemas.microsoft.com/office/powerpoint/2010/main" val="341728706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tângulo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0" name="Retângulo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pt-BR" dirty="0"/>
          </a:p>
        </p:txBody>
      </p:sp>
      <p:sp>
        <p:nvSpPr>
          <p:cNvPr id="2" name="Título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pt-BR" dirty="0" err="1">
                <a:solidFill>
                  <a:srgbClr val="FFFFFF"/>
                </a:solidFill>
              </a:rPr>
              <a:t>DADo</a:t>
            </a:r>
            <a:endParaRPr lang="pt-BR" dirty="0">
              <a:solidFill>
                <a:srgbClr val="FFFFFF"/>
              </a:solidFill>
            </a:endParaRPr>
          </a:p>
        </p:txBody>
      </p:sp>
      <p:sp>
        <p:nvSpPr>
          <p:cNvPr id="7" name="CaixaDeTexto 6">
            <a:extLst>
              <a:ext uri="{FF2B5EF4-FFF2-40B4-BE49-F238E27FC236}">
                <a16:creationId xmlns:a16="http://schemas.microsoft.com/office/drawing/2014/main" id="{D40C3579-2DA0-C61E-504C-539CB06CCF9F}"/>
              </a:ext>
            </a:extLst>
          </p:cNvPr>
          <p:cNvSpPr txBox="1"/>
          <p:nvPr/>
        </p:nvSpPr>
        <p:spPr>
          <a:xfrm>
            <a:off x="4960856" y="551289"/>
            <a:ext cx="6924583" cy="584775"/>
          </a:xfrm>
          <a:prstGeom prst="rect">
            <a:avLst/>
          </a:prstGeom>
          <a:noFill/>
        </p:spPr>
        <p:txBody>
          <a:bodyPr wrap="square" rtlCol="0">
            <a:spAutoFit/>
          </a:bodyPr>
          <a:lstStyle/>
          <a:p>
            <a:pPr algn="ctr"/>
            <a:r>
              <a:rPr lang="pt-BR" sz="3200" b="1" dirty="0"/>
              <a:t>Aonde estão os dados da empresa?</a:t>
            </a:r>
          </a:p>
        </p:txBody>
      </p:sp>
      <p:pic>
        <p:nvPicPr>
          <p:cNvPr id="3" name="Imagem 2">
            <a:extLst>
              <a:ext uri="{FF2B5EF4-FFF2-40B4-BE49-F238E27FC236}">
                <a16:creationId xmlns:a16="http://schemas.microsoft.com/office/drawing/2014/main" id="{313C96D0-93FF-888C-C97D-5DD795D0672C}"/>
              </a:ext>
            </a:extLst>
          </p:cNvPr>
          <p:cNvPicPr>
            <a:picLocks noChangeAspect="1"/>
          </p:cNvPicPr>
          <p:nvPr/>
        </p:nvPicPr>
        <p:blipFill>
          <a:blip r:embed="rId3"/>
          <a:stretch>
            <a:fillRect/>
          </a:stretch>
        </p:blipFill>
        <p:spPr>
          <a:xfrm>
            <a:off x="6457950" y="1351897"/>
            <a:ext cx="4743450" cy="4572000"/>
          </a:xfrm>
          <a:prstGeom prst="rect">
            <a:avLst/>
          </a:prstGeom>
        </p:spPr>
      </p:pic>
    </p:spTree>
    <p:extLst>
      <p:ext uri="{BB962C8B-B14F-4D97-AF65-F5344CB8AC3E}">
        <p14:creationId xmlns:p14="http://schemas.microsoft.com/office/powerpoint/2010/main" val="3065033856"/>
      </p:ext>
    </p:extLst>
  </p:cSld>
  <p:clrMapOvr>
    <a:masterClrMapping/>
  </p:clrMapOvr>
  <p:transition spd="med">
    <p:pull/>
  </p:transition>
</p:sld>
</file>

<file path=ppt/theme/theme1.xml><?xml version="1.0" encoding="utf-8"?>
<a:theme xmlns:a="http://schemas.openxmlformats.org/drawingml/2006/main" name="Pacote">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2736BCB-6CE4-414B-B2BE-1DA087E52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3.xml><?xml version="1.0" encoding="utf-8"?>
<ds:datastoreItem xmlns:ds="http://schemas.openxmlformats.org/officeDocument/2006/customXml" ds:itemID="{620ED59B-F67D-4B99-A0A7-E5237FF58100}">
  <ds:schemaRefs>
    <ds:schemaRef ds:uri="http://schemas.microsoft.com/office/2006/documentManagement/types"/>
    <ds:schemaRef ds:uri="16c05727-aa75-4e4a-9b5f-8a80a1165891"/>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Design financeiro</Template>
  <TotalTime>4501</TotalTime>
  <Words>1938</Words>
  <Application>Microsoft Office PowerPoint</Application>
  <PresentationFormat>Widescreen</PresentationFormat>
  <Paragraphs>256</Paragraphs>
  <Slides>44</Slides>
  <Notes>43</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44</vt:i4>
      </vt:variant>
    </vt:vector>
  </HeadingPairs>
  <TitlesOfParts>
    <vt:vector size="51" baseType="lpstr">
      <vt:lpstr>Arial</vt:lpstr>
      <vt:lpstr>Calibri</vt:lpstr>
      <vt:lpstr>Cascadia Code SemiLight</vt:lpstr>
      <vt:lpstr>Gill Sans MT</vt:lpstr>
      <vt:lpstr>Source Serif Pro</vt:lpstr>
      <vt:lpstr>Wingdings</vt:lpstr>
      <vt:lpstr>Pacote</vt:lpstr>
      <vt:lpstr>Como analisar, interpretar e utilizar relatórios voltados ao negócio</vt:lpstr>
      <vt:lpstr>Daniel David nunes</vt:lpstr>
      <vt:lpstr>O que iremos ENTEDER?</vt:lpstr>
      <vt:lpstr>Apresentação do PowerPoint</vt:lpstr>
      <vt:lpstr>Apresentação do PowerPoint</vt:lpstr>
      <vt:lpstr>DADO, INFORMAÇÃO E CONHECIMENTO</vt:lpstr>
      <vt:lpstr>DADo</vt:lpstr>
      <vt:lpstr>DADo</vt:lpstr>
      <vt:lpstr>DADo</vt:lpstr>
      <vt:lpstr>DADo</vt:lpstr>
      <vt:lpstr>DADo</vt:lpstr>
      <vt:lpstr>informação</vt:lpstr>
      <vt:lpstr>informação</vt:lpstr>
      <vt:lpstr>informação</vt:lpstr>
      <vt:lpstr>Conhecimento</vt:lpstr>
      <vt:lpstr>Conhecimento</vt:lpstr>
      <vt:lpstr>Conhecimento</vt:lpstr>
      <vt:lpstr>Ciclo de vida da informação</vt:lpstr>
      <vt:lpstr>O que é relatório, como analisá-lo, interpretá-lo e utilizá-lo</vt:lpstr>
      <vt:lpstr>Relatório</vt:lpstr>
      <vt:lpstr>Relatório</vt:lpstr>
      <vt:lpstr>Relatório: tipos</vt:lpstr>
      <vt:lpstr>Relatório: analisar</vt:lpstr>
      <vt:lpstr>Relatório: INTERPRETAR</vt:lpstr>
      <vt:lpstr>Relatório: UTILIZAR</vt:lpstr>
      <vt:lpstr>Kpi – o que é?</vt:lpstr>
      <vt:lpstr>KPI – O Que é?</vt:lpstr>
      <vt:lpstr>KPI   porque ter indicadores?</vt:lpstr>
      <vt:lpstr>KPI   Alguns dos principais indicadores</vt:lpstr>
      <vt:lpstr>Tma, tmo E tme</vt:lpstr>
      <vt:lpstr>Tma</vt:lpstr>
      <vt:lpstr>TmO</vt:lpstr>
      <vt:lpstr>TmE</vt:lpstr>
      <vt:lpstr>BORA ASSISTIR UM VÍDEO?</vt:lpstr>
      <vt:lpstr>Então, Vamos aprender?</vt:lpstr>
      <vt:lpstr>EDITOR DE PLANILHAS</vt:lpstr>
      <vt:lpstr>Apresentação do PowerPoint</vt:lpstr>
      <vt:lpstr>FUNÇÕES MAIS UTILIZADAS</vt:lpstr>
      <vt:lpstr>Apresentação do PowerPoint</vt:lpstr>
      <vt:lpstr>Apresentação do PowerPoint</vt:lpstr>
      <vt:lpstr>Apresentação do PowerPoint</vt:lpstr>
      <vt:lpstr>Apresentação do PowerPoint</vt:lpstr>
      <vt:lpstr>Obrigado</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Como analisar, interpretar e utilizar relatórios voltados ao negócio</dc:title>
  <dc:creator>Windows</dc:creator>
  <cp:lastModifiedBy>Windows</cp:lastModifiedBy>
  <cp:revision>66</cp:revision>
  <dcterms:created xsi:type="dcterms:W3CDTF">2023-07-07T15:09:30Z</dcterms:created>
  <dcterms:modified xsi:type="dcterms:W3CDTF">2023-07-18T11:19:38Z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